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8" r:id="rId3"/>
    <p:sldId id="261" r:id="rId4"/>
    <p:sldId id="313" r:id="rId5"/>
    <p:sldId id="318" r:id="rId6"/>
    <p:sldId id="263" r:id="rId7"/>
    <p:sldId id="306" r:id="rId8"/>
    <p:sldId id="315" r:id="rId9"/>
    <p:sldId id="317" r:id="rId10"/>
    <p:sldId id="307" r:id="rId11"/>
    <p:sldId id="311" r:id="rId12"/>
    <p:sldId id="257" r:id="rId13"/>
    <p:sldId id="312" r:id="rId14"/>
    <p:sldId id="308" r:id="rId15"/>
    <p:sldId id="269" r:id="rId16"/>
    <p:sldId id="280" r:id="rId17"/>
    <p:sldId id="309" r:id="rId18"/>
    <p:sldId id="320" r:id="rId19"/>
    <p:sldId id="310" r:id="rId20"/>
    <p:sldId id="321" r:id="rId21"/>
    <p:sldId id="322" r:id="rId22"/>
    <p:sldId id="272" r:id="rId23"/>
    <p:sldId id="274" r:id="rId24"/>
    <p:sldId id="324" r:id="rId25"/>
    <p:sldId id="327" r:id="rId26"/>
    <p:sldId id="275" r:id="rId27"/>
    <p:sldId id="325" r:id="rId28"/>
    <p:sldId id="326" r:id="rId29"/>
    <p:sldId id="276" r:id="rId30"/>
    <p:sldId id="328" r:id="rId31"/>
    <p:sldId id="329" r:id="rId32"/>
    <p:sldId id="330" r:id="rId33"/>
  </p:sldIdLst>
  <p:sldSz cx="9144000" cy="5143500" type="screen16x9"/>
  <p:notesSz cx="6858000" cy="9144000"/>
  <p:embeddedFontLst>
    <p:embeddedFont>
      <p:font typeface="Bebas Neue" panose="020B0604020202020204" charset="0"/>
      <p:regular r:id="rId35"/>
    </p:embeddedFont>
    <p:embeddedFont>
      <p:font typeface="Anaheim" panose="020B0604020202020204" charset="0"/>
      <p:regular r:id="rId36"/>
    </p:embeddedFont>
    <p:embeddedFont>
      <p:font typeface="Montserrat Black" panose="020B0604020202020204" charset="0"/>
      <p:bold r:id="rId37"/>
      <p:boldItalic r:id="rId38"/>
    </p:embeddedFont>
    <p:embeddedFont>
      <p:font typeface="Montserra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77D6"/>
    <a:srgbClr val="7030A0"/>
    <a:srgbClr val="58F0FA"/>
    <a:srgbClr val="76F3FB"/>
    <a:srgbClr val="4D4557"/>
    <a:srgbClr val="4EDEF5"/>
    <a:srgbClr val="6A95D2"/>
    <a:srgbClr val="59A5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BDBCC-1D50-47B4-8998-82601A346311}">
  <a:tblStyle styleId="{6CCBDBCC-1D50-47B4-8998-82601A3463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snapToGrid="0">
      <p:cViewPr>
        <p:scale>
          <a:sx n="75" d="100"/>
          <a:sy n="75" d="100"/>
        </p:scale>
        <p:origin x="1200"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51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511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23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26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35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554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4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44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34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95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66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047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892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190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1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86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60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08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52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066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09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6"/>
        <p:cNvGrpSpPr/>
        <p:nvPr/>
      </p:nvGrpSpPr>
      <p:grpSpPr>
        <a:xfrm>
          <a:off x="0" y="0"/>
          <a:ext cx="0" cy="0"/>
          <a:chOff x="0" y="0"/>
          <a:chExt cx="0" cy="0"/>
        </a:xfrm>
      </p:grpSpPr>
      <p:sp>
        <p:nvSpPr>
          <p:cNvPr id="647" name="Google Shape;647;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8" name="Google Shape;648;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8"/>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1" name="Google Shape;721;p18"/>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99"/>
        <p:cNvGrpSpPr/>
        <p:nvPr/>
      </p:nvGrpSpPr>
      <p:grpSpPr>
        <a:xfrm>
          <a:off x="0" y="0"/>
          <a:ext cx="0" cy="0"/>
          <a:chOff x="0" y="0"/>
          <a:chExt cx="0" cy="0"/>
        </a:xfrm>
      </p:grpSpPr>
      <p:sp>
        <p:nvSpPr>
          <p:cNvPr id="1000" name="Google Shape;1000;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1" name="Google Shape;1001;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29"/>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dk1"/>
                </a:solidFill>
                <a:latin typeface="Montserrat"/>
                <a:ea typeface="Montserrat"/>
                <a:cs typeface="Montserrat"/>
                <a:sym typeface="Montserrat"/>
              </a:rPr>
              <a:t> </a:t>
            </a:r>
            <a:endParaRPr sz="1200" b="1">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 name="Google Shape;1088;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3" name="Google Shape;193;p4"/>
          <p:cNvSpPr txBox="1">
            <a:spLocks noGrp="1"/>
          </p:cNvSpPr>
          <p:nvPr>
            <p:ph type="body" idx="1"/>
          </p:nvPr>
        </p:nvSpPr>
        <p:spPr>
          <a:xfrm>
            <a:off x="720000" y="1215750"/>
            <a:ext cx="3975900" cy="163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rot="10515695" flipH="1">
              <a:off x="8395243" y="733309"/>
              <a:ext cx="650146" cy="721066"/>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515695" flipH="1">
              <a:off x="9021249" y="726033"/>
              <a:ext cx="650171" cy="721091"/>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515695" flipH="1">
              <a:off x="8701969" y="187519"/>
              <a:ext cx="650171" cy="721066"/>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515695" flipH="1">
              <a:off x="8382688" y="-351019"/>
              <a:ext cx="650146" cy="721066"/>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515695" flipH="1">
              <a:off x="9008695" y="-358246"/>
              <a:ext cx="650196" cy="721041"/>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10515695" flipH="1">
              <a:off x="8988036" y="-202011"/>
              <a:ext cx="57070" cy="57045"/>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10515695" flipH="1">
              <a:off x="9613745" y="157614"/>
              <a:ext cx="57045" cy="57070"/>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10515695" flipH="1">
              <a:off x="9310934" y="707797"/>
              <a:ext cx="57020" cy="57070"/>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8" name="Google Shape;598;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1" r:id="rId9"/>
    <p:sldLayoutId id="2147483662" r:id="rId10"/>
    <p:sldLayoutId id="2147483663" r:id="rId11"/>
    <p:sldLayoutId id="2147483664" r:id="rId12"/>
    <p:sldLayoutId id="2147483672"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instagram.com/baraaibrahim20?igshid=NTc4MTIwNjQ2YQ==" TargetMode="External"/><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hyperlink" Target="https://www.facebook.com/albara.melhem.5?mibextid=D4KYlr" TargetMode="External"/><Relationship Id="rId10" Type="http://schemas.openxmlformats.org/officeDocument/2006/relationships/image" Target="../media/image5.png"/><Relationship Id="rId4" Type="http://schemas.openxmlformats.org/officeDocument/2006/relationships/hyperlink" Target="https://www.linkedin.com/in/baraa-melhem-17837a257/" TargetMode="Externa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lvl="0">
              <a:lnSpc>
                <a:spcPct val="100000"/>
              </a:lnSpc>
            </a:pPr>
            <a:r>
              <a:rPr lang="en-US" sz="5400" b="1" dirty="0" smtClean="0">
                <a:solidFill>
                  <a:schemeClr val="accent4"/>
                </a:solidFill>
              </a:rPr>
              <a:t>PICTURES TOPIC CLASSIFICATION</a:t>
            </a:r>
            <a:r>
              <a:rPr lang="en-US" sz="5400" b="1" dirty="0" smtClean="0"/>
              <a:t/>
            </a:r>
            <a:br>
              <a:rPr lang="en-US" sz="5400" b="1" dirty="0" smtClean="0"/>
            </a:br>
            <a:r>
              <a:rPr lang="en-US" sz="5400" b="1" dirty="0">
                <a:solidFill>
                  <a:schemeClr val="dk2"/>
                </a:solidFill>
              </a:rPr>
              <a:t>(</a:t>
            </a:r>
            <a:r>
              <a:rPr lang="en-US" sz="5400" b="1" dirty="0" smtClean="0">
                <a:solidFill>
                  <a:schemeClr val="dk2"/>
                </a:solidFill>
              </a:rPr>
              <a:t>DL)</a:t>
            </a:r>
            <a:endParaRPr sz="5400" b="1" dirty="0">
              <a:solidFill>
                <a:schemeClr val="dk2"/>
              </a:solidFill>
              <a:sym typeface="Montserrat Black"/>
            </a:endParaRPr>
          </a:p>
        </p:txBody>
      </p:sp>
      <p:sp>
        <p:nvSpPr>
          <p:cNvPr id="1251" name="Google Shape;1251;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r>
              <a:rPr lang="en-US" dirty="0" smtClean="0">
                <a:solidFill>
                  <a:srgbClr val="AE77D6"/>
                </a:solidFill>
              </a:rPr>
              <a:t> </a:t>
            </a:r>
            <a:r>
              <a:rPr lang="en-US" dirty="0" smtClean="0">
                <a:solidFill>
                  <a:srgbClr val="AE77D6"/>
                </a:solidFill>
              </a:rPr>
              <a:t>AL-BARAA IBRAHIM MELHEM</a:t>
            </a:r>
            <a:endParaRPr dirty="0">
              <a:solidFill>
                <a:srgbClr val="AE77D6"/>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r>
              <a:rPr lang="en-US" sz="4400" dirty="0">
                <a:uFill>
                  <a:noFill/>
                </a:uFill>
              </a:rPr>
              <a:t>LIBRARIES</a:t>
            </a:r>
            <a:endParaRPr lang="en-US" sz="4400" dirty="0"/>
          </a:p>
        </p:txBody>
      </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042642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651906" y="253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LIBRARIES USED</a:t>
            </a:r>
            <a:endParaRPr dirty="0"/>
          </a:p>
        </p:txBody>
      </p:sp>
      <p:graphicFrame>
        <p:nvGraphicFramePr>
          <p:cNvPr id="1257" name="Google Shape;1257;p36"/>
          <p:cNvGraphicFramePr/>
          <p:nvPr>
            <p:extLst>
              <p:ext uri="{D42A27DB-BD31-4B8C-83A1-F6EECF244321}">
                <p14:modId xmlns:p14="http://schemas.microsoft.com/office/powerpoint/2010/main" val="3793924095"/>
              </p:ext>
            </p:extLst>
          </p:nvPr>
        </p:nvGraphicFramePr>
        <p:xfrm>
          <a:off x="651906" y="859452"/>
          <a:ext cx="7704000" cy="2843840"/>
        </p:xfrm>
        <a:graphic>
          <a:graphicData uri="http://schemas.openxmlformats.org/drawingml/2006/table">
            <a:tbl>
              <a:tblPr>
                <a:noFill/>
                <a:tableStyleId>{6CCBDBCC-1D50-47B4-8998-82601A346311}</a:tableStyleId>
              </a:tblPr>
              <a:tblGrid>
                <a:gridCol w="2371800">
                  <a:extLst>
                    <a:ext uri="{9D8B030D-6E8A-4147-A177-3AD203B41FA5}">
                      <a16:colId xmlns:a16="http://schemas.microsoft.com/office/drawing/2014/main" val="20000"/>
                    </a:ext>
                  </a:extLst>
                </a:gridCol>
                <a:gridCol w="5332200">
                  <a:extLst>
                    <a:ext uri="{9D8B030D-6E8A-4147-A177-3AD203B41FA5}">
                      <a16:colId xmlns:a16="http://schemas.microsoft.com/office/drawing/2014/main" val="20001"/>
                    </a:ext>
                  </a:extLst>
                </a:gridCol>
              </a:tblGrid>
              <a:tr h="436070">
                <a:tc>
                  <a:txBody>
                    <a:bodyPr/>
                    <a:lstStyle/>
                    <a:p>
                      <a:pPr marL="0" lvl="0" indent="0" algn="l" rtl="0">
                        <a:spcBef>
                          <a:spcPts val="0"/>
                        </a:spcBef>
                        <a:spcAft>
                          <a:spcPts val="0"/>
                        </a:spcAft>
                        <a:buNone/>
                      </a:pPr>
                      <a:r>
                        <a:rPr lang="en" sz="1400" dirty="0" smtClean="0">
                          <a:solidFill>
                            <a:schemeClr val="dk1"/>
                          </a:solidFill>
                          <a:uFill>
                            <a:noFill/>
                          </a:uFill>
                          <a:latin typeface="Montserrat Black"/>
                          <a:ea typeface="Montserrat Black"/>
                          <a:cs typeface="Montserrat Black"/>
                          <a:sym typeface="Montserrat Black"/>
                        </a:rPr>
                        <a:t>pandas</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data manipulation and analysis</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8916">
                <a:tc>
                  <a:txBody>
                    <a:bodyPr/>
                    <a:lstStyle/>
                    <a:p>
                      <a:pPr marL="0" lvl="0" indent="0" algn="l" rtl="0">
                        <a:spcBef>
                          <a:spcPts val="0"/>
                        </a:spcBef>
                        <a:spcAft>
                          <a:spcPts val="0"/>
                        </a:spcAft>
                        <a:buNone/>
                      </a:pPr>
                      <a:r>
                        <a:rPr lang="en" sz="1400" dirty="0" smtClean="0">
                          <a:solidFill>
                            <a:schemeClr val="dk1"/>
                          </a:solidFill>
                          <a:uFill>
                            <a:noFill/>
                          </a:uFill>
                          <a:latin typeface="Montserrat Black"/>
                          <a:ea typeface="Montserrat Black"/>
                          <a:cs typeface="Montserrat Black"/>
                          <a:sym typeface="Montserrat Black"/>
                        </a:rPr>
                        <a:t>os</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marR="0" lvl="0" indent="0" algn="l" rtl="0">
                        <a:lnSpc>
                          <a:spcPct val="100000"/>
                        </a:lnSpc>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interacting with the operating system</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8916">
                <a:tc>
                  <a:txBody>
                    <a:bodyPr/>
                    <a:lstStyle/>
                    <a:p>
                      <a:pPr marL="0" lvl="0" indent="0" algn="l" rtl="0">
                        <a:spcBef>
                          <a:spcPts val="0"/>
                        </a:spcBef>
                        <a:spcAft>
                          <a:spcPts val="0"/>
                        </a:spcAft>
                        <a:buNone/>
                      </a:pPr>
                      <a:r>
                        <a:rPr lang="en" sz="1400" dirty="0" smtClean="0">
                          <a:solidFill>
                            <a:schemeClr val="dk1"/>
                          </a:solidFill>
                          <a:uFill>
                            <a:noFill/>
                          </a:uFill>
                          <a:latin typeface="Montserrat Black"/>
                          <a:ea typeface="Montserrat Black"/>
                          <a:cs typeface="Montserrat Black"/>
                          <a:sym typeface="Montserrat Black"/>
                        </a:rPr>
                        <a:t>tqdm</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To create progress bars for loops to track the progress of operations</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8916">
                <a:tc>
                  <a:txBody>
                    <a:bodyPr/>
                    <a:lstStyle/>
                    <a:p>
                      <a:pPr marL="0" lvl="0" indent="0" algn="l" rtl="0">
                        <a:spcBef>
                          <a:spcPts val="0"/>
                        </a:spcBef>
                        <a:spcAft>
                          <a:spcPts val="0"/>
                        </a:spcAft>
                        <a:buNone/>
                      </a:pPr>
                      <a:r>
                        <a:rPr lang="en" sz="1400" dirty="0" smtClean="0">
                          <a:solidFill>
                            <a:schemeClr val="dk1"/>
                          </a:solidFill>
                          <a:uFill>
                            <a:noFill/>
                          </a:uFill>
                          <a:latin typeface="Montserrat Black"/>
                          <a:ea typeface="Montserrat Black"/>
                          <a:cs typeface="Montserrat Black"/>
                          <a:sym typeface="Montserrat Black"/>
                        </a:rPr>
                        <a:t>neattext</a:t>
                      </a:r>
                      <a:endParaRPr lang="en-US" sz="1400" b="0" i="0" u="none" strike="noStrike" cap="none" dirty="0" smtClean="0">
                        <a:solidFill>
                          <a:schemeClr val="accent4"/>
                        </a:solidFill>
                        <a:effectLst/>
                        <a:latin typeface="Arial"/>
                        <a:ea typeface="Arial"/>
                        <a:cs typeface="Arial"/>
                        <a:sym typeface="Arial"/>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a:t>
                      </a:r>
                      <a:r>
                        <a:rPr lang="en-US" sz="1400" b="0" i="0" u="none" strike="noStrike" cap="none" baseline="0" dirty="0" smtClean="0">
                          <a:solidFill>
                            <a:schemeClr val="accent4"/>
                          </a:solidFill>
                          <a:effectLst/>
                          <a:latin typeface="Arial"/>
                          <a:ea typeface="Arial"/>
                          <a:cs typeface="Arial"/>
                          <a:sym typeface="Arial"/>
                        </a:rPr>
                        <a:t> </a:t>
                      </a:r>
                      <a:r>
                        <a:rPr lang="en-US" sz="1400" b="0" i="0" u="none" strike="noStrike" cap="none" dirty="0" smtClean="0">
                          <a:solidFill>
                            <a:schemeClr val="accent4"/>
                          </a:solidFill>
                          <a:effectLst/>
                          <a:latin typeface="Arial"/>
                          <a:ea typeface="Arial"/>
                          <a:cs typeface="Arial"/>
                          <a:sym typeface="Arial"/>
                        </a:rPr>
                        <a:t>text processing library used for text cleaning and normalization</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8916">
                <a:tc>
                  <a:txBody>
                    <a:bodyPr/>
                    <a:lstStyle/>
                    <a:p>
                      <a:pPr marL="0" lvl="0" indent="0" algn="l" rtl="0">
                        <a:spcBef>
                          <a:spcPts val="0"/>
                        </a:spcBef>
                        <a:spcAft>
                          <a:spcPts val="0"/>
                        </a:spcAft>
                        <a:buNone/>
                      </a:pPr>
                      <a:r>
                        <a:rPr lang="en-US" sz="1400" dirty="0" smtClean="0">
                          <a:solidFill>
                            <a:schemeClr val="dk1"/>
                          </a:solidFill>
                          <a:latin typeface="Montserrat Black"/>
                          <a:ea typeface="Montserrat Black"/>
                          <a:cs typeface="Montserrat Black"/>
                          <a:sym typeface="Montserrat Black"/>
                        </a:rPr>
                        <a:t>nltk</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0"/>
                        </a:spcAft>
                        <a:buNone/>
                      </a:pPr>
                      <a:r>
                        <a:rPr lang="en-US" sz="1400" b="0" i="0" u="none" strike="noStrike" cap="none" dirty="0" smtClean="0">
                          <a:solidFill>
                            <a:schemeClr val="accent4"/>
                          </a:solidFill>
                          <a:effectLst/>
                          <a:latin typeface="Arial"/>
                          <a:ea typeface="Arial"/>
                          <a:cs typeface="Arial"/>
                          <a:sym typeface="Arial"/>
                        </a:rPr>
                        <a:t>The Natural Language Toolkit, used for NLP operations.</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3539">
                <a:tc>
                  <a:txBody>
                    <a:bodyPr/>
                    <a:lstStyle/>
                    <a:p>
                      <a:pPr marL="0" lvl="0" indent="0" algn="l" rtl="0">
                        <a:spcBef>
                          <a:spcPts val="0"/>
                        </a:spcBef>
                        <a:spcAft>
                          <a:spcPts val="0"/>
                        </a:spcAft>
                        <a:buNone/>
                      </a:pPr>
                      <a:r>
                        <a:rPr lang="en" sz="1400" dirty="0" smtClean="0">
                          <a:solidFill>
                            <a:schemeClr val="dk1"/>
                          </a:solidFill>
                          <a:latin typeface="Montserrat Black"/>
                          <a:ea typeface="Montserrat Black"/>
                          <a:cs typeface="Montserrat Black"/>
                          <a:sym typeface="Montserrat Black"/>
                        </a:rPr>
                        <a:t>spacy</a:t>
                      </a:r>
                      <a:r>
                        <a:rPr lang="en" sz="950" dirty="0" smtClean="0">
                          <a:solidFill>
                            <a:schemeClr val="dk1"/>
                          </a:solidFill>
                          <a:latin typeface="Montserrat Black"/>
                          <a:ea typeface="Montserrat Black"/>
                          <a:cs typeface="Montserrat Black"/>
                          <a:sym typeface="Montserrat Black"/>
                        </a:rPr>
                        <a:t> </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NLP library used for text processing tasks, including POS tagging </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70" name="Google Shape;1270;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3182209649"/>
              </p:ext>
            </p:extLst>
          </p:nvPr>
        </p:nvGraphicFramePr>
        <p:xfrm>
          <a:off x="651906" y="3703292"/>
          <a:ext cx="7704000" cy="464762"/>
        </p:xfrm>
        <a:graphic>
          <a:graphicData uri="http://schemas.openxmlformats.org/drawingml/2006/table">
            <a:tbl>
              <a:tblPr>
                <a:noFill/>
                <a:tableStyleId>{6CCBDBCC-1D50-47B4-8998-82601A346311}</a:tableStyleId>
              </a:tblPr>
              <a:tblGrid>
                <a:gridCol w="2371800">
                  <a:extLst>
                    <a:ext uri="{9D8B030D-6E8A-4147-A177-3AD203B41FA5}">
                      <a16:colId xmlns:a16="http://schemas.microsoft.com/office/drawing/2014/main" val="516909089"/>
                    </a:ext>
                  </a:extLst>
                </a:gridCol>
                <a:gridCol w="5332200">
                  <a:extLst>
                    <a:ext uri="{9D8B030D-6E8A-4147-A177-3AD203B41FA5}">
                      <a16:colId xmlns:a16="http://schemas.microsoft.com/office/drawing/2014/main" val="392318361"/>
                    </a:ext>
                  </a:extLst>
                </a:gridCol>
              </a:tblGrid>
              <a:tr h="464762">
                <a:tc>
                  <a:txBody>
                    <a:bodyPr/>
                    <a:lstStyle/>
                    <a:p>
                      <a:pPr marL="0" lvl="0" indent="0" algn="l" rtl="0">
                        <a:spcBef>
                          <a:spcPts val="0"/>
                        </a:spcBef>
                        <a:spcAft>
                          <a:spcPts val="0"/>
                        </a:spcAft>
                        <a:buNone/>
                      </a:pPr>
                      <a:r>
                        <a:rPr lang="en" sz="1400" dirty="0" smtClean="0">
                          <a:solidFill>
                            <a:schemeClr val="dk1"/>
                          </a:solidFill>
                          <a:uFill>
                            <a:noFill/>
                          </a:uFill>
                          <a:latin typeface="Montserrat Black"/>
                          <a:ea typeface="Montserrat Black"/>
                          <a:cs typeface="Montserrat Black"/>
                          <a:sym typeface="Montserrat Black"/>
                        </a:rPr>
                        <a:t>re</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pattern matching and replacement in strings</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266346050"/>
                  </a:ext>
                </a:extLst>
              </a:tr>
            </a:tbl>
          </a:graphicData>
        </a:graphic>
      </p:graphicFrame>
    </p:spTree>
    <p:extLst>
      <p:ext uri="{BB962C8B-B14F-4D97-AF65-F5344CB8AC3E}">
        <p14:creationId xmlns:p14="http://schemas.microsoft.com/office/powerpoint/2010/main" val="125927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a:t>
            </a:r>
            <a:endParaRPr dirty="0"/>
          </a:p>
        </p:txBody>
      </p:sp>
      <p:graphicFrame>
        <p:nvGraphicFramePr>
          <p:cNvPr id="1257" name="Google Shape;1257;p36"/>
          <p:cNvGraphicFramePr/>
          <p:nvPr>
            <p:extLst>
              <p:ext uri="{D42A27DB-BD31-4B8C-83A1-F6EECF244321}">
                <p14:modId xmlns:p14="http://schemas.microsoft.com/office/powerpoint/2010/main" val="2196575075"/>
              </p:ext>
            </p:extLst>
          </p:nvPr>
        </p:nvGraphicFramePr>
        <p:xfrm>
          <a:off x="651906" y="1318619"/>
          <a:ext cx="7704000" cy="2417120"/>
        </p:xfrm>
        <a:graphic>
          <a:graphicData uri="http://schemas.openxmlformats.org/drawingml/2006/table">
            <a:tbl>
              <a:tblPr>
                <a:noFill/>
                <a:tableStyleId>{6CCBDBCC-1D50-47B4-8998-82601A346311}</a:tableStyleId>
              </a:tblPr>
              <a:tblGrid>
                <a:gridCol w="2371800">
                  <a:extLst>
                    <a:ext uri="{9D8B030D-6E8A-4147-A177-3AD203B41FA5}">
                      <a16:colId xmlns:a16="http://schemas.microsoft.com/office/drawing/2014/main" val="20000"/>
                    </a:ext>
                  </a:extLst>
                </a:gridCol>
                <a:gridCol w="5332200">
                  <a:extLst>
                    <a:ext uri="{9D8B030D-6E8A-4147-A177-3AD203B41FA5}">
                      <a16:colId xmlns:a16="http://schemas.microsoft.com/office/drawing/2014/main" val="20001"/>
                    </a:ext>
                  </a:extLst>
                </a:gridCol>
              </a:tblGrid>
              <a:tr h="436070">
                <a:tc>
                  <a:txBody>
                    <a:bodyPr/>
                    <a:lstStyle/>
                    <a:p>
                      <a:pPr marL="0" lvl="0" indent="0" algn="l" rtl="0">
                        <a:spcBef>
                          <a:spcPts val="0"/>
                        </a:spcBef>
                        <a:spcAft>
                          <a:spcPts val="0"/>
                        </a:spcAft>
                        <a:buNone/>
                      </a:pPr>
                      <a:r>
                        <a:rPr lang="en-US" sz="1400" b="1" i="0" u="none" strike="noStrike" cap="none" dirty="0" smtClean="0">
                          <a:solidFill>
                            <a:schemeClr val="accent4"/>
                          </a:solidFill>
                          <a:effectLst/>
                          <a:latin typeface="Arial"/>
                          <a:ea typeface="Arial"/>
                          <a:cs typeface="Arial"/>
                          <a:sym typeface="Arial"/>
                        </a:rPr>
                        <a:t>WordNetLemmatizer</a:t>
                      </a:r>
                      <a:endParaRPr sz="1400"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lemmatization</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8916">
                <a:tc>
                  <a:txBody>
                    <a:bodyPr/>
                    <a:lstStyle/>
                    <a:p>
                      <a:pPr marL="0" lvl="0" indent="0" algn="l" rtl="0">
                        <a:spcBef>
                          <a:spcPts val="0"/>
                        </a:spcBef>
                        <a:spcAft>
                          <a:spcPts val="0"/>
                        </a:spcAft>
                        <a:buNone/>
                      </a:pPr>
                      <a:r>
                        <a:rPr lang="en-US" sz="1400" b="1" i="0" u="none" strike="noStrike" cap="none" dirty="0" smtClean="0">
                          <a:solidFill>
                            <a:schemeClr val="accent4"/>
                          </a:solidFill>
                          <a:effectLst/>
                          <a:latin typeface="Arial"/>
                          <a:ea typeface="Arial"/>
                          <a:cs typeface="Arial"/>
                          <a:sym typeface="Arial"/>
                        </a:rPr>
                        <a:t>wordnet</a:t>
                      </a:r>
                      <a:endParaRPr sz="1400"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marR="0" lvl="0" indent="0" algn="l" rtl="0">
                        <a:lnSpc>
                          <a:spcPct val="100000"/>
                        </a:lnSpc>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To access WordNet's POS tags for lemmatization</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8916">
                <a:tc>
                  <a:txBody>
                    <a:bodyPr/>
                    <a:lstStyle/>
                    <a:p>
                      <a:pPr marL="0" lvl="0" indent="0" algn="l" rtl="0">
                        <a:spcBef>
                          <a:spcPts val="0"/>
                        </a:spcBef>
                        <a:spcAft>
                          <a:spcPts val="0"/>
                        </a:spcAft>
                        <a:buNone/>
                      </a:pPr>
                      <a:r>
                        <a:rPr lang="en-US" b="1" dirty="0" smtClean="0">
                          <a:solidFill>
                            <a:schemeClr val="accent4"/>
                          </a:solidFill>
                        </a:rPr>
                        <a:t>sklearn</a:t>
                      </a:r>
                      <a:r>
                        <a:rPr lang="en-US" sz="1400" b="0" i="0" u="none" strike="noStrike" cap="none" dirty="0" smtClean="0">
                          <a:solidFill>
                            <a:schemeClr val="accent4"/>
                          </a:solidFill>
                          <a:effectLst/>
                          <a:latin typeface="Arial"/>
                          <a:ea typeface="Arial"/>
                          <a:cs typeface="Arial"/>
                          <a:sym typeface="Arial"/>
                        </a:rPr>
                        <a:t> </a:t>
                      </a:r>
                      <a:endParaRPr sz="1400"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To prepare the data for model training</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8916">
                <a:tc>
                  <a:txBody>
                    <a:bodyPr/>
                    <a:lstStyle/>
                    <a:p>
                      <a:pPr marL="0" lvl="0" indent="0" algn="l" rtl="0">
                        <a:spcBef>
                          <a:spcPts val="0"/>
                        </a:spcBef>
                        <a:spcAft>
                          <a:spcPts val="0"/>
                        </a:spcAft>
                        <a:buNone/>
                      </a:pPr>
                      <a:r>
                        <a:rPr lang="en-US" b="1" dirty="0" smtClean="0">
                          <a:solidFill>
                            <a:schemeClr val="accent4"/>
                          </a:solidFill>
                        </a:rPr>
                        <a:t>LabelEncoder</a:t>
                      </a:r>
                      <a:r>
                        <a:rPr lang="en-US" sz="1400" b="0" i="0" u="none" strike="noStrike" cap="none" dirty="0" smtClean="0">
                          <a:solidFill>
                            <a:schemeClr val="accent4"/>
                          </a:solidFill>
                          <a:effectLst/>
                          <a:latin typeface="Arial"/>
                          <a:ea typeface="Arial"/>
                          <a:cs typeface="Arial"/>
                          <a:sym typeface="Arial"/>
                        </a:rPr>
                        <a:t> </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To encode label values</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8916">
                <a:tc>
                  <a:txBody>
                    <a:bodyPr/>
                    <a:lstStyle/>
                    <a:p>
                      <a:pPr marL="0" lvl="0" indent="0" algn="l" rtl="0">
                        <a:spcBef>
                          <a:spcPts val="0"/>
                        </a:spcBef>
                        <a:spcAft>
                          <a:spcPts val="0"/>
                        </a:spcAft>
                        <a:buNone/>
                      </a:pPr>
                      <a:r>
                        <a:rPr lang="en-US" b="1" dirty="0" smtClean="0">
                          <a:solidFill>
                            <a:schemeClr val="accent4"/>
                          </a:solidFill>
                        </a:rPr>
                        <a:t>shuffle</a:t>
                      </a:r>
                      <a:r>
                        <a:rPr lang="en-US" sz="1400" b="0" i="0" u="none" strike="noStrike" cap="none" dirty="0" smtClean="0">
                          <a:solidFill>
                            <a:srgbClr val="000000"/>
                          </a:solidFill>
                          <a:effectLst/>
                          <a:latin typeface="Arial"/>
                          <a:ea typeface="Arial"/>
                          <a:cs typeface="Arial"/>
                          <a:sym typeface="Arial"/>
                        </a:rPr>
                        <a:t> </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0"/>
                        </a:spcAft>
                        <a:buNone/>
                      </a:pPr>
                      <a:r>
                        <a:rPr lang="en-US" sz="1400" b="0" i="0" u="none" strike="noStrike" cap="none" dirty="0" smtClean="0">
                          <a:solidFill>
                            <a:schemeClr val="accent4"/>
                          </a:solidFill>
                          <a:effectLst/>
                          <a:latin typeface="Arial"/>
                          <a:ea typeface="Arial"/>
                          <a:cs typeface="Arial"/>
                          <a:sym typeface="Arial"/>
                        </a:rPr>
                        <a:t>To shuffle</a:t>
                      </a:r>
                      <a:r>
                        <a:rPr lang="en-US" sz="1400" b="0" i="0" u="none" strike="noStrike" cap="none" baseline="0" dirty="0" smtClean="0">
                          <a:solidFill>
                            <a:schemeClr val="accent4"/>
                          </a:solidFill>
                          <a:effectLst/>
                          <a:latin typeface="Arial"/>
                          <a:ea typeface="Arial"/>
                          <a:cs typeface="Arial"/>
                          <a:sym typeface="Arial"/>
                        </a:rPr>
                        <a:t> </a:t>
                      </a:r>
                      <a:r>
                        <a:rPr lang="en-US" sz="1400" b="0" i="0" u="none" strike="noStrike" cap="none" dirty="0" smtClean="0">
                          <a:solidFill>
                            <a:schemeClr val="accent4"/>
                          </a:solidFill>
                          <a:effectLst/>
                          <a:latin typeface="Arial"/>
                          <a:ea typeface="Arial"/>
                          <a:cs typeface="Arial"/>
                          <a:sym typeface="Arial"/>
                        </a:rPr>
                        <a:t>DataFrame rows</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3539">
                <a:tc>
                  <a:txBody>
                    <a:bodyPr/>
                    <a:lstStyle/>
                    <a:p>
                      <a:pPr marL="0" lvl="0" indent="0" algn="l" rtl="0">
                        <a:spcBef>
                          <a:spcPts val="0"/>
                        </a:spcBef>
                        <a:spcAft>
                          <a:spcPts val="0"/>
                        </a:spcAft>
                        <a:buNone/>
                      </a:pPr>
                      <a:r>
                        <a:rPr lang="en-US" b="1" dirty="0" smtClean="0">
                          <a:solidFill>
                            <a:schemeClr val="accent4"/>
                          </a:solidFill>
                        </a:rPr>
                        <a:t>Tokenizer</a:t>
                      </a:r>
                      <a:r>
                        <a:rPr lang="en-US" sz="1400" b="0" i="0" u="none" strike="noStrike" cap="none" dirty="0" smtClean="0">
                          <a:solidFill>
                            <a:srgbClr val="000000"/>
                          </a:solidFill>
                          <a:effectLst/>
                          <a:latin typeface="Arial"/>
                          <a:ea typeface="Arial"/>
                          <a:cs typeface="Arial"/>
                          <a:sym typeface="Arial"/>
                        </a:rPr>
                        <a:t> </a:t>
                      </a:r>
                      <a:r>
                        <a:rPr lang="en" sz="950" dirty="0" smtClean="0">
                          <a:solidFill>
                            <a:schemeClr val="dk1"/>
                          </a:solidFill>
                          <a:latin typeface="Montserrat Black"/>
                          <a:ea typeface="Montserrat Black"/>
                          <a:cs typeface="Montserrat Black"/>
                          <a:sym typeface="Montserrat Black"/>
                        </a:rPr>
                        <a:t> </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tokenization</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70" name="Google Shape;1270;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3370027704"/>
              </p:ext>
            </p:extLst>
          </p:nvPr>
        </p:nvGraphicFramePr>
        <p:xfrm>
          <a:off x="651906" y="3735739"/>
          <a:ext cx="7704000" cy="396210"/>
        </p:xfrm>
        <a:graphic>
          <a:graphicData uri="http://schemas.openxmlformats.org/drawingml/2006/table">
            <a:tbl>
              <a:tblPr>
                <a:noFill/>
                <a:tableStyleId>{6CCBDBCC-1D50-47B4-8998-82601A346311}</a:tableStyleId>
              </a:tblPr>
              <a:tblGrid>
                <a:gridCol w="2371800">
                  <a:extLst>
                    <a:ext uri="{9D8B030D-6E8A-4147-A177-3AD203B41FA5}">
                      <a16:colId xmlns:a16="http://schemas.microsoft.com/office/drawing/2014/main" val="516909089"/>
                    </a:ext>
                  </a:extLst>
                </a:gridCol>
                <a:gridCol w="5332200">
                  <a:extLst>
                    <a:ext uri="{9D8B030D-6E8A-4147-A177-3AD203B41FA5}">
                      <a16:colId xmlns:a16="http://schemas.microsoft.com/office/drawing/2014/main" val="392318361"/>
                    </a:ext>
                  </a:extLst>
                </a:gridCol>
              </a:tblGrid>
              <a:tr h="340961">
                <a:tc>
                  <a:txBody>
                    <a:bodyPr/>
                    <a:lstStyle/>
                    <a:p>
                      <a:pPr marL="0" lvl="0" indent="0" algn="l" rtl="0">
                        <a:spcBef>
                          <a:spcPts val="0"/>
                        </a:spcBef>
                        <a:spcAft>
                          <a:spcPts val="0"/>
                        </a:spcAft>
                        <a:buNone/>
                      </a:pPr>
                      <a:r>
                        <a:rPr lang="en-US" sz="1400" b="1" dirty="0" smtClean="0">
                          <a:solidFill>
                            <a:schemeClr val="accent4"/>
                          </a:solidFill>
                        </a:rPr>
                        <a:t>pad_sequences</a:t>
                      </a:r>
                      <a:r>
                        <a:rPr lang="en-US" sz="1400" b="1" i="0" u="none" strike="noStrike" cap="none" dirty="0" smtClean="0">
                          <a:solidFill>
                            <a:schemeClr val="accent4"/>
                          </a:solidFill>
                          <a:effectLst/>
                          <a:latin typeface="Arial"/>
                          <a:ea typeface="Arial"/>
                          <a:cs typeface="Arial"/>
                          <a:sym typeface="Arial"/>
                        </a:rPr>
                        <a:t> </a:t>
                      </a:r>
                      <a:endParaRPr sz="1400" b="1"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Pad sequences to a consistent length</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266346050"/>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a:t>
            </a:r>
            <a:endParaRPr dirty="0"/>
          </a:p>
        </p:txBody>
      </p:sp>
      <p:graphicFrame>
        <p:nvGraphicFramePr>
          <p:cNvPr id="1257" name="Google Shape;1257;p36"/>
          <p:cNvGraphicFramePr/>
          <p:nvPr>
            <p:extLst>
              <p:ext uri="{D42A27DB-BD31-4B8C-83A1-F6EECF244321}">
                <p14:modId xmlns:p14="http://schemas.microsoft.com/office/powerpoint/2010/main" val="3995886784"/>
              </p:ext>
            </p:extLst>
          </p:nvPr>
        </p:nvGraphicFramePr>
        <p:xfrm>
          <a:off x="651906" y="1318619"/>
          <a:ext cx="7704000" cy="2803980"/>
        </p:xfrm>
        <a:graphic>
          <a:graphicData uri="http://schemas.openxmlformats.org/drawingml/2006/table">
            <a:tbl>
              <a:tblPr>
                <a:noFill/>
                <a:tableStyleId>{6CCBDBCC-1D50-47B4-8998-82601A346311}</a:tableStyleId>
              </a:tblPr>
              <a:tblGrid>
                <a:gridCol w="2371800">
                  <a:extLst>
                    <a:ext uri="{9D8B030D-6E8A-4147-A177-3AD203B41FA5}">
                      <a16:colId xmlns:a16="http://schemas.microsoft.com/office/drawing/2014/main" val="20000"/>
                    </a:ext>
                  </a:extLst>
                </a:gridCol>
                <a:gridCol w="5332200">
                  <a:extLst>
                    <a:ext uri="{9D8B030D-6E8A-4147-A177-3AD203B41FA5}">
                      <a16:colId xmlns:a16="http://schemas.microsoft.com/office/drawing/2014/main" val="20001"/>
                    </a:ext>
                  </a:extLst>
                </a:gridCol>
              </a:tblGrid>
              <a:tr h="436070">
                <a:tc>
                  <a:txBody>
                    <a:bodyPr/>
                    <a:lstStyle/>
                    <a:p>
                      <a:pPr marL="0" lvl="0" indent="0" algn="l" rtl="0">
                        <a:spcBef>
                          <a:spcPts val="0"/>
                        </a:spcBef>
                        <a:spcAft>
                          <a:spcPts val="0"/>
                        </a:spcAft>
                        <a:buNone/>
                      </a:pPr>
                      <a:r>
                        <a:rPr lang="en-US" b="1" dirty="0" smtClean="0">
                          <a:solidFill>
                            <a:schemeClr val="accent4"/>
                          </a:solidFill>
                        </a:rPr>
                        <a:t>Embedding</a:t>
                      </a:r>
                      <a:r>
                        <a:rPr lang="en-US" sz="1400" b="1" i="0" u="none" strike="noStrike" cap="none" dirty="0" smtClean="0">
                          <a:solidFill>
                            <a:schemeClr val="accent4"/>
                          </a:solidFill>
                          <a:effectLst/>
                          <a:latin typeface="Arial"/>
                          <a:ea typeface="Arial"/>
                          <a:cs typeface="Arial"/>
                          <a:sym typeface="Arial"/>
                        </a:rPr>
                        <a:t>, </a:t>
                      </a:r>
                      <a:r>
                        <a:rPr lang="en-US" b="1" dirty="0" smtClean="0">
                          <a:solidFill>
                            <a:schemeClr val="accent4"/>
                          </a:solidFill>
                        </a:rPr>
                        <a:t>LSTM</a:t>
                      </a:r>
                      <a:r>
                        <a:rPr lang="en-US" sz="1400" b="1" i="0" u="none" strike="noStrike" cap="none" dirty="0" smtClean="0">
                          <a:solidFill>
                            <a:schemeClr val="accent4"/>
                          </a:solidFill>
                          <a:effectLst/>
                          <a:latin typeface="Arial"/>
                          <a:ea typeface="Arial"/>
                          <a:cs typeface="Arial"/>
                          <a:sym typeface="Arial"/>
                        </a:rPr>
                        <a:t>, </a:t>
                      </a:r>
                      <a:r>
                        <a:rPr lang="en-US" b="1" dirty="0" smtClean="0">
                          <a:solidFill>
                            <a:schemeClr val="accent4"/>
                          </a:solidFill>
                        </a:rPr>
                        <a:t>Dense</a:t>
                      </a:r>
                      <a:r>
                        <a:rPr lang="en-US" sz="1400" b="1" i="0" u="none" strike="noStrike" cap="none" dirty="0" smtClean="0">
                          <a:solidFill>
                            <a:schemeClr val="accent4"/>
                          </a:solidFill>
                          <a:effectLst/>
                          <a:latin typeface="Arial"/>
                          <a:ea typeface="Arial"/>
                          <a:cs typeface="Arial"/>
                          <a:sym typeface="Arial"/>
                        </a:rPr>
                        <a:t>, </a:t>
                      </a:r>
                      <a:r>
                        <a:rPr lang="en-US" b="1" dirty="0" smtClean="0">
                          <a:solidFill>
                            <a:schemeClr val="accent4"/>
                          </a:solidFill>
                        </a:rPr>
                        <a:t>Dropout</a:t>
                      </a:r>
                      <a:r>
                        <a:rPr lang="en-US" sz="1400" b="1" i="0" u="none" strike="noStrike" cap="none" dirty="0" smtClean="0">
                          <a:solidFill>
                            <a:schemeClr val="accent4"/>
                          </a:solidFill>
                          <a:effectLst/>
                          <a:latin typeface="Arial"/>
                          <a:ea typeface="Arial"/>
                          <a:cs typeface="Arial"/>
                          <a:sym typeface="Arial"/>
                        </a:rPr>
                        <a:t>, </a:t>
                      </a:r>
                      <a:r>
                        <a:rPr lang="en-US" b="1" dirty="0" smtClean="0">
                          <a:solidFill>
                            <a:schemeClr val="accent4"/>
                          </a:solidFill>
                        </a:rPr>
                        <a:t>Sequential</a:t>
                      </a:r>
                      <a:endParaRPr sz="1400" b="1"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building the neural network model</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8916">
                <a:tc>
                  <a:txBody>
                    <a:bodyPr/>
                    <a:lstStyle/>
                    <a:p>
                      <a:pPr marL="0" lvl="0" indent="0" algn="l" rtl="0">
                        <a:spcBef>
                          <a:spcPts val="0"/>
                        </a:spcBef>
                        <a:spcAft>
                          <a:spcPts val="0"/>
                        </a:spcAft>
                        <a:buNone/>
                      </a:pPr>
                      <a:r>
                        <a:rPr lang="en-US" b="1" dirty="0" smtClean="0">
                          <a:solidFill>
                            <a:schemeClr val="accent4"/>
                          </a:solidFill>
                        </a:rPr>
                        <a:t>to_categorical</a:t>
                      </a:r>
                      <a:r>
                        <a:rPr lang="en-US" sz="1400" b="1" i="0" u="none" strike="noStrike" cap="none" dirty="0" smtClean="0">
                          <a:solidFill>
                            <a:schemeClr val="accent4"/>
                          </a:solidFill>
                          <a:effectLst/>
                          <a:latin typeface="Arial"/>
                          <a:ea typeface="Arial"/>
                          <a:cs typeface="Arial"/>
                          <a:sym typeface="Arial"/>
                        </a:rPr>
                        <a:t> </a:t>
                      </a:r>
                      <a:endParaRPr sz="1400" b="1"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marR="0" lvl="0" indent="0" algn="l" rtl="0">
                        <a:lnSpc>
                          <a:spcPct val="100000"/>
                        </a:lnSpc>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Binary matrix representation of the input as a NumPy array</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8916">
                <a:tc>
                  <a:txBody>
                    <a:bodyPr/>
                    <a:lstStyle/>
                    <a:p>
                      <a:pPr marL="0" lvl="0" indent="0" algn="l" rtl="0">
                        <a:spcBef>
                          <a:spcPts val="0"/>
                        </a:spcBef>
                        <a:spcAft>
                          <a:spcPts val="0"/>
                        </a:spcAft>
                        <a:buNone/>
                      </a:pPr>
                      <a:r>
                        <a:rPr lang="en-US" sz="1400" b="1" i="0" u="none" strike="noStrike" cap="none" dirty="0" smtClean="0">
                          <a:solidFill>
                            <a:schemeClr val="accent4"/>
                          </a:solidFill>
                          <a:effectLst/>
                          <a:latin typeface="Arial"/>
                          <a:ea typeface="Arial"/>
                          <a:cs typeface="Arial"/>
                          <a:sym typeface="Arial"/>
                        </a:rPr>
                        <a:t>pickle</a:t>
                      </a:r>
                      <a:r>
                        <a:rPr lang="en-US" sz="1400" b="0" i="0" u="none" strike="noStrike" cap="none" dirty="0" smtClean="0">
                          <a:solidFill>
                            <a:schemeClr val="accent4"/>
                          </a:solidFill>
                          <a:effectLst/>
                          <a:latin typeface="Arial"/>
                          <a:ea typeface="Arial"/>
                          <a:cs typeface="Arial"/>
                          <a:sym typeface="Arial"/>
                        </a:rPr>
                        <a:t> </a:t>
                      </a:r>
                      <a:endParaRPr sz="1400" b="0"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saving and loading the tokenizer</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8916">
                <a:tc>
                  <a:txBody>
                    <a:bodyPr/>
                    <a:lstStyle/>
                    <a:p>
                      <a:pPr marL="0" lvl="0" indent="0" algn="l" rtl="0">
                        <a:spcBef>
                          <a:spcPts val="0"/>
                        </a:spcBef>
                        <a:spcAft>
                          <a:spcPts val="0"/>
                        </a:spcAft>
                        <a:buNone/>
                      </a:pPr>
                      <a:r>
                        <a:rPr lang="en-US" sz="1400" b="1" i="0" u="none" strike="noStrike" cap="none" dirty="0" smtClean="0">
                          <a:solidFill>
                            <a:schemeClr val="accent4"/>
                          </a:solidFill>
                          <a:effectLst/>
                          <a:latin typeface="Arial"/>
                          <a:ea typeface="Arial"/>
                          <a:cs typeface="Arial"/>
                          <a:sym typeface="Arial"/>
                        </a:rPr>
                        <a:t>pytesseract</a:t>
                      </a:r>
                      <a:r>
                        <a:rPr lang="en-US" sz="1400" b="0" i="0" u="none" strike="noStrike" cap="none" dirty="0" smtClean="0">
                          <a:solidFill>
                            <a:schemeClr val="accent4"/>
                          </a:solidFill>
                          <a:effectLst/>
                          <a:latin typeface="Arial"/>
                          <a:ea typeface="Arial"/>
                          <a:cs typeface="Arial"/>
                          <a:sym typeface="Arial"/>
                        </a:rPr>
                        <a:t> </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to extract text from images using OCR </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8916">
                <a:tc>
                  <a:txBody>
                    <a:bodyPr/>
                    <a:lstStyle/>
                    <a:p>
                      <a:pPr marL="0" lvl="0" indent="0" algn="l" rtl="0">
                        <a:spcBef>
                          <a:spcPts val="0"/>
                        </a:spcBef>
                        <a:spcAft>
                          <a:spcPts val="0"/>
                        </a:spcAft>
                        <a:buNone/>
                      </a:pPr>
                      <a:r>
                        <a:rPr lang="en-US" b="1" dirty="0" smtClean="0">
                          <a:solidFill>
                            <a:schemeClr val="accent4"/>
                          </a:solidFill>
                        </a:rPr>
                        <a:t>cv2</a:t>
                      </a:r>
                      <a:r>
                        <a:rPr lang="en-US" sz="1400" b="0" i="0" u="none" strike="noStrike" cap="none" dirty="0" smtClean="0">
                          <a:solidFill>
                            <a:srgbClr val="000000"/>
                          </a:solidFill>
                          <a:effectLst/>
                          <a:latin typeface="Arial"/>
                          <a:ea typeface="Arial"/>
                          <a:cs typeface="Arial"/>
                          <a:sym typeface="Arial"/>
                        </a:rPr>
                        <a:t>  </a:t>
                      </a:r>
                      <a:endParaRPr sz="14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0"/>
                        </a:spcAft>
                        <a:buNone/>
                      </a:pPr>
                      <a:r>
                        <a:rPr lang="en-US" sz="1400" b="0" i="0" u="none" strike="noStrike" cap="none" dirty="0" smtClean="0">
                          <a:solidFill>
                            <a:schemeClr val="accent4"/>
                          </a:solidFill>
                          <a:effectLst/>
                          <a:latin typeface="Arial"/>
                          <a:ea typeface="Arial"/>
                          <a:cs typeface="Arial"/>
                          <a:sym typeface="Arial"/>
                        </a:rPr>
                        <a:t>for image processing </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3539">
                <a:tc>
                  <a:txBody>
                    <a:bodyPr/>
                    <a:lstStyle/>
                    <a:p>
                      <a:pPr marL="0" lvl="0" indent="0" algn="l" rtl="0">
                        <a:spcBef>
                          <a:spcPts val="0"/>
                        </a:spcBef>
                        <a:spcAft>
                          <a:spcPts val="0"/>
                        </a:spcAft>
                        <a:buNone/>
                      </a:pPr>
                      <a:r>
                        <a:rPr lang="en-US" b="1" dirty="0" smtClean="0">
                          <a:solidFill>
                            <a:schemeClr val="accent4"/>
                          </a:solidFill>
                        </a:rPr>
                        <a:t>numpy</a:t>
                      </a:r>
                      <a:r>
                        <a:rPr lang="en-US" sz="1400" b="1" i="0" u="none" strike="noStrike" cap="none" dirty="0" smtClean="0">
                          <a:solidFill>
                            <a:schemeClr val="accent4"/>
                          </a:solidFill>
                          <a:effectLst/>
                          <a:latin typeface="Arial"/>
                          <a:ea typeface="Arial"/>
                          <a:cs typeface="Arial"/>
                          <a:sym typeface="Arial"/>
                        </a:rPr>
                        <a:t> </a:t>
                      </a:r>
                      <a:endParaRPr sz="950" b="1" dirty="0">
                        <a:solidFill>
                          <a:schemeClr val="accent4"/>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400" b="0" i="0" u="none" strike="noStrike" cap="none" dirty="0" smtClean="0">
                          <a:solidFill>
                            <a:schemeClr val="accent4"/>
                          </a:solidFill>
                          <a:effectLst/>
                          <a:latin typeface="Arial"/>
                          <a:ea typeface="Arial"/>
                          <a:cs typeface="Arial"/>
                          <a:sym typeface="Arial"/>
                        </a:rPr>
                        <a:t>for numerical operations and array handling</a:t>
                      </a:r>
                      <a:endParaRPr sz="950" dirty="0">
                        <a:solidFill>
                          <a:schemeClr val="accent4"/>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70" name="Google Shape;1270;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extLst>
      <p:ext uri="{BB962C8B-B14F-4D97-AF65-F5344CB8AC3E}">
        <p14:creationId xmlns:p14="http://schemas.microsoft.com/office/powerpoint/2010/main" val="3140726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496250"/>
            <a:ext cx="155647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r>
              <a:rPr lang="en-US" dirty="0"/>
              <a:t>DATA</a:t>
            </a:r>
            <a:endParaRPr lang="en-US" sz="4400" dirty="0"/>
          </a:p>
        </p:txBody>
      </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447477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1" name="Google Shape;1641;p48"/>
          <p:cNvSpPr txBox="1">
            <a:spLocks noGrp="1"/>
          </p:cNvSpPr>
          <p:nvPr>
            <p:ph type="title"/>
          </p:nvPr>
        </p:nvSpPr>
        <p:spPr>
          <a:xfrm>
            <a:off x="4256832" y="1235235"/>
            <a:ext cx="2594800" cy="7106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DATA</a:t>
            </a:r>
            <a:endParaRPr dirty="0"/>
          </a:p>
        </p:txBody>
      </p:sp>
      <p:sp>
        <p:nvSpPr>
          <p:cNvPr id="1642" name="Google Shape;1642;p48"/>
          <p:cNvSpPr txBox="1">
            <a:spLocks noGrp="1"/>
          </p:cNvSpPr>
          <p:nvPr>
            <p:ph type="subTitle" idx="1"/>
          </p:nvPr>
        </p:nvSpPr>
        <p:spPr>
          <a:xfrm>
            <a:off x="4256832" y="1945871"/>
            <a:ext cx="4222329" cy="2168677"/>
          </a:xfrm>
          <a:prstGeom prst="rect">
            <a:avLst/>
          </a:prstGeom>
        </p:spPr>
        <p:txBody>
          <a:bodyPr spcFirstLastPara="1" wrap="square" lIns="91425" tIns="91425" rIns="91425" bIns="91425" anchor="t" anchorCtr="0">
            <a:noAutofit/>
          </a:bodyPr>
          <a:lstStyle/>
          <a:p>
            <a:pPr marL="0" lvl="0" indent="0"/>
            <a:r>
              <a:rPr lang="en-US" sz="2400" dirty="0"/>
              <a:t>I collected data from multiple sources on Kaggle and compiled it into a single dataset to work with.</a:t>
            </a:r>
            <a:endParaRPr sz="2400" dirty="0"/>
          </a:p>
        </p:txBody>
      </p:sp>
      <p:pic>
        <p:nvPicPr>
          <p:cNvPr id="1653" name="Google Shape;1653;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4" name="Google Shape;1654;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sp>
        <p:nvSpPr>
          <p:cNvPr id="41" name="Google Shape;1685;p50"/>
          <p:cNvSpPr/>
          <p:nvPr/>
        </p:nvSpPr>
        <p:spPr>
          <a:xfrm>
            <a:off x="447641" y="1334934"/>
            <a:ext cx="713055" cy="658402"/>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6;p50"/>
          <p:cNvSpPr/>
          <p:nvPr/>
        </p:nvSpPr>
        <p:spPr>
          <a:xfrm>
            <a:off x="426341" y="1313634"/>
            <a:ext cx="738000" cy="681435"/>
          </a:xfrm>
          <a:prstGeom prst="blockArc">
            <a:avLst>
              <a:gd name="adj1" fmla="val 16157516"/>
              <a:gd name="adj2" fmla="val 1293088"/>
              <a:gd name="adj3" fmla="val 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0;p50"/>
          <p:cNvSpPr txBox="1">
            <a:spLocks/>
          </p:cNvSpPr>
          <p:nvPr/>
        </p:nvSpPr>
        <p:spPr>
          <a:xfrm>
            <a:off x="392830" y="1540532"/>
            <a:ext cx="818458" cy="2472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accent4"/>
                </a:solidFill>
              </a:rPr>
              <a:t>21%</a:t>
            </a:r>
            <a:endParaRPr lang="en" b="1" dirty="0">
              <a:solidFill>
                <a:schemeClr val="accent4"/>
              </a:solidFill>
            </a:endParaRPr>
          </a:p>
        </p:txBody>
      </p:sp>
      <p:sp>
        <p:nvSpPr>
          <p:cNvPr id="74" name="Google Shape;1685;p50"/>
          <p:cNvSpPr/>
          <p:nvPr/>
        </p:nvSpPr>
        <p:spPr>
          <a:xfrm>
            <a:off x="1499085" y="1338980"/>
            <a:ext cx="713055" cy="658402"/>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86;p50"/>
          <p:cNvSpPr/>
          <p:nvPr/>
        </p:nvSpPr>
        <p:spPr>
          <a:xfrm>
            <a:off x="1477785" y="1317680"/>
            <a:ext cx="738000" cy="681435"/>
          </a:xfrm>
          <a:prstGeom prst="blockArc">
            <a:avLst>
              <a:gd name="adj1" fmla="val 16157516"/>
              <a:gd name="adj2" fmla="val 4059441"/>
              <a:gd name="adj3" fmla="val 2371"/>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90;p50"/>
          <p:cNvSpPr txBox="1">
            <a:spLocks/>
          </p:cNvSpPr>
          <p:nvPr/>
        </p:nvSpPr>
        <p:spPr>
          <a:xfrm>
            <a:off x="1432030" y="1576230"/>
            <a:ext cx="818458" cy="2472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accent4"/>
                </a:solidFill>
              </a:rPr>
              <a:t>27%</a:t>
            </a:r>
          </a:p>
        </p:txBody>
      </p:sp>
      <p:sp>
        <p:nvSpPr>
          <p:cNvPr id="84" name="Google Shape;1679;p50"/>
          <p:cNvSpPr txBox="1">
            <a:spLocks/>
          </p:cNvSpPr>
          <p:nvPr/>
        </p:nvSpPr>
        <p:spPr>
          <a:xfrm>
            <a:off x="2112957" y="2125210"/>
            <a:ext cx="1389921" cy="2472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4"/>
                </a:solidFill>
              </a:rPr>
              <a:t>Politics</a:t>
            </a:r>
          </a:p>
        </p:txBody>
      </p:sp>
      <p:sp>
        <p:nvSpPr>
          <p:cNvPr id="85" name="Google Shape;1685;p50"/>
          <p:cNvSpPr/>
          <p:nvPr/>
        </p:nvSpPr>
        <p:spPr>
          <a:xfrm>
            <a:off x="2462721" y="1338980"/>
            <a:ext cx="713055" cy="658402"/>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6;p50"/>
          <p:cNvSpPr/>
          <p:nvPr/>
        </p:nvSpPr>
        <p:spPr>
          <a:xfrm>
            <a:off x="2441421" y="1317680"/>
            <a:ext cx="738000" cy="681435"/>
          </a:xfrm>
          <a:prstGeom prst="blockArc">
            <a:avLst>
              <a:gd name="adj1" fmla="val 16157516"/>
              <a:gd name="adj2" fmla="val 4112695"/>
              <a:gd name="adj3" fmla="val 4186"/>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90;p50"/>
          <p:cNvSpPr txBox="1">
            <a:spLocks/>
          </p:cNvSpPr>
          <p:nvPr/>
        </p:nvSpPr>
        <p:spPr>
          <a:xfrm>
            <a:off x="2401192" y="1544578"/>
            <a:ext cx="818458" cy="2472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accent4"/>
                </a:solidFill>
              </a:rPr>
              <a:t>27%</a:t>
            </a:r>
            <a:endParaRPr lang="en" b="1" dirty="0">
              <a:solidFill>
                <a:schemeClr val="accent4"/>
              </a:solidFill>
            </a:endParaRPr>
          </a:p>
        </p:txBody>
      </p:sp>
      <p:sp>
        <p:nvSpPr>
          <p:cNvPr id="94" name="Google Shape;1641;p48"/>
          <p:cNvSpPr txBox="1">
            <a:spLocks/>
          </p:cNvSpPr>
          <p:nvPr/>
        </p:nvSpPr>
        <p:spPr>
          <a:xfrm>
            <a:off x="1086236" y="393612"/>
            <a:ext cx="1378923" cy="710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en-US" sz="2400" dirty="0" smtClean="0"/>
              <a:t>TOPICS</a:t>
            </a:r>
            <a:endParaRPr lang="en-US" sz="2400" dirty="0"/>
          </a:p>
        </p:txBody>
      </p:sp>
      <p:sp>
        <p:nvSpPr>
          <p:cNvPr id="95" name="Google Shape;1679;p50"/>
          <p:cNvSpPr txBox="1">
            <a:spLocks/>
          </p:cNvSpPr>
          <p:nvPr/>
        </p:nvSpPr>
        <p:spPr>
          <a:xfrm>
            <a:off x="1144495" y="2131522"/>
            <a:ext cx="1389921" cy="2472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4"/>
                </a:solidFill>
              </a:rPr>
              <a:t>Health</a:t>
            </a:r>
          </a:p>
        </p:txBody>
      </p:sp>
      <p:sp>
        <p:nvSpPr>
          <p:cNvPr id="96" name="Google Shape;1679;p50"/>
          <p:cNvSpPr txBox="1">
            <a:spLocks/>
          </p:cNvSpPr>
          <p:nvPr/>
        </p:nvSpPr>
        <p:spPr>
          <a:xfrm>
            <a:off x="98376" y="2134062"/>
            <a:ext cx="1389921" cy="2472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4"/>
                </a:solidFill>
              </a:rPr>
              <a:t>Emotion</a:t>
            </a:r>
          </a:p>
        </p:txBody>
      </p:sp>
      <p:sp>
        <p:nvSpPr>
          <p:cNvPr id="109" name="Google Shape;1685;p50"/>
          <p:cNvSpPr/>
          <p:nvPr/>
        </p:nvSpPr>
        <p:spPr>
          <a:xfrm>
            <a:off x="443996" y="2631849"/>
            <a:ext cx="713055" cy="658402"/>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86;p50"/>
          <p:cNvSpPr/>
          <p:nvPr/>
        </p:nvSpPr>
        <p:spPr>
          <a:xfrm>
            <a:off x="422696" y="2610549"/>
            <a:ext cx="738000" cy="681435"/>
          </a:xfrm>
          <a:prstGeom prst="blockArc">
            <a:avLst>
              <a:gd name="adj1" fmla="val 16157516"/>
              <a:gd name="adj2" fmla="val 17193437"/>
              <a:gd name="adj3" fmla="val 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90;p50"/>
          <p:cNvSpPr txBox="1">
            <a:spLocks/>
          </p:cNvSpPr>
          <p:nvPr/>
        </p:nvSpPr>
        <p:spPr>
          <a:xfrm>
            <a:off x="389185" y="2837447"/>
            <a:ext cx="818458" cy="2472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accent4"/>
                </a:solidFill>
              </a:rPr>
              <a:t>3.5%</a:t>
            </a:r>
            <a:endParaRPr lang="en" b="1" dirty="0">
              <a:solidFill>
                <a:schemeClr val="accent4"/>
              </a:solidFill>
            </a:endParaRPr>
          </a:p>
        </p:txBody>
      </p:sp>
      <p:sp>
        <p:nvSpPr>
          <p:cNvPr id="112" name="Google Shape;1685;p50"/>
          <p:cNvSpPr/>
          <p:nvPr/>
        </p:nvSpPr>
        <p:spPr>
          <a:xfrm>
            <a:off x="1495440" y="2635895"/>
            <a:ext cx="713055" cy="658402"/>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86;p50"/>
          <p:cNvSpPr/>
          <p:nvPr/>
        </p:nvSpPr>
        <p:spPr>
          <a:xfrm>
            <a:off x="1474140" y="2614595"/>
            <a:ext cx="738000" cy="681435"/>
          </a:xfrm>
          <a:prstGeom prst="blockArc">
            <a:avLst>
              <a:gd name="adj1" fmla="val 16157516"/>
              <a:gd name="adj2" fmla="val 17706048"/>
              <a:gd name="adj3" fmla="val 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90;p50"/>
          <p:cNvSpPr txBox="1">
            <a:spLocks/>
          </p:cNvSpPr>
          <p:nvPr/>
        </p:nvSpPr>
        <p:spPr>
          <a:xfrm>
            <a:off x="1428385" y="2873145"/>
            <a:ext cx="818458" cy="2472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accent4"/>
                </a:solidFill>
              </a:rPr>
              <a:t>4.5%</a:t>
            </a:r>
            <a:endParaRPr lang="en" b="1" dirty="0">
              <a:solidFill>
                <a:schemeClr val="accent4"/>
              </a:solidFill>
            </a:endParaRPr>
          </a:p>
        </p:txBody>
      </p:sp>
      <p:sp>
        <p:nvSpPr>
          <p:cNvPr id="115" name="Google Shape;1679;p50"/>
          <p:cNvSpPr txBox="1">
            <a:spLocks/>
          </p:cNvSpPr>
          <p:nvPr/>
        </p:nvSpPr>
        <p:spPr>
          <a:xfrm>
            <a:off x="2109312" y="3422125"/>
            <a:ext cx="1389921" cy="2472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4"/>
                </a:solidFill>
              </a:rPr>
              <a:t>Financial</a:t>
            </a:r>
          </a:p>
        </p:txBody>
      </p:sp>
      <p:sp>
        <p:nvSpPr>
          <p:cNvPr id="116" name="Google Shape;1685;p50"/>
          <p:cNvSpPr/>
          <p:nvPr/>
        </p:nvSpPr>
        <p:spPr>
          <a:xfrm>
            <a:off x="2459076" y="2635895"/>
            <a:ext cx="713055" cy="658402"/>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86;p50"/>
          <p:cNvSpPr/>
          <p:nvPr/>
        </p:nvSpPr>
        <p:spPr>
          <a:xfrm>
            <a:off x="2437776" y="2614595"/>
            <a:ext cx="738000" cy="681435"/>
          </a:xfrm>
          <a:prstGeom prst="blockArc">
            <a:avLst>
              <a:gd name="adj1" fmla="val 16157516"/>
              <a:gd name="adj2" fmla="val 561278"/>
              <a:gd name="adj3" fmla="val 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90;p50"/>
          <p:cNvSpPr txBox="1">
            <a:spLocks/>
          </p:cNvSpPr>
          <p:nvPr/>
        </p:nvSpPr>
        <p:spPr>
          <a:xfrm>
            <a:off x="2397547" y="2841493"/>
            <a:ext cx="818458" cy="24720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accent4"/>
                </a:solidFill>
              </a:rPr>
              <a:t>17%</a:t>
            </a:r>
            <a:endParaRPr lang="en" b="1" dirty="0">
              <a:solidFill>
                <a:schemeClr val="accent4"/>
              </a:solidFill>
            </a:endParaRPr>
          </a:p>
        </p:txBody>
      </p:sp>
      <p:sp>
        <p:nvSpPr>
          <p:cNvPr id="119" name="Google Shape;1679;p50"/>
          <p:cNvSpPr txBox="1">
            <a:spLocks/>
          </p:cNvSpPr>
          <p:nvPr/>
        </p:nvSpPr>
        <p:spPr>
          <a:xfrm>
            <a:off x="1140850" y="3428437"/>
            <a:ext cx="1389921" cy="2472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4"/>
                </a:solidFill>
              </a:rPr>
              <a:t>Sport</a:t>
            </a:r>
          </a:p>
        </p:txBody>
      </p:sp>
      <p:sp>
        <p:nvSpPr>
          <p:cNvPr id="120" name="Google Shape;1679;p50"/>
          <p:cNvSpPr txBox="1">
            <a:spLocks/>
          </p:cNvSpPr>
          <p:nvPr/>
        </p:nvSpPr>
        <p:spPr>
          <a:xfrm>
            <a:off x="94731" y="3430977"/>
            <a:ext cx="1389921" cy="2472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4"/>
                </a:solidFill>
              </a:rPr>
              <a:t>Science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9"/>
          <p:cNvSpPr/>
          <p:nvPr/>
        </p:nvSpPr>
        <p:spPr>
          <a:xfrm rot="5400000">
            <a:off x="1224701" y="243247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rot="5400000">
            <a:off x="5075776"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rot="5400000">
            <a:off x="6987227"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rot="5400000">
            <a:off x="3164324"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PROCESSING</a:t>
            </a:r>
            <a:endParaRPr dirty="0"/>
          </a:p>
        </p:txBody>
      </p:sp>
      <p:sp>
        <p:nvSpPr>
          <p:cNvPr id="2053" name="Google Shape;2053;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txBox="1"/>
          <p:nvPr/>
        </p:nvSpPr>
        <p:spPr>
          <a:xfrm>
            <a:off x="744672" y="3265870"/>
            <a:ext cx="1994154"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smtClean="0">
                <a:solidFill>
                  <a:schemeClr val="dk1"/>
                </a:solidFill>
                <a:latin typeface="Montserrat Black"/>
                <a:ea typeface="Montserrat Black"/>
                <a:cs typeface="Montserrat Black"/>
                <a:sym typeface="Montserrat Black"/>
              </a:rPr>
              <a:t>COLLECTING</a:t>
            </a:r>
            <a:endParaRPr sz="2100" dirty="0">
              <a:solidFill>
                <a:schemeClr val="dk1"/>
              </a:solidFill>
              <a:latin typeface="Montserrat Black"/>
              <a:ea typeface="Montserrat Black"/>
              <a:cs typeface="Montserrat Black"/>
              <a:sym typeface="Montserrat Black"/>
            </a:endParaRPr>
          </a:p>
        </p:txBody>
      </p:sp>
      <p:sp>
        <p:nvSpPr>
          <p:cNvPr id="2055" name="Google Shape;2055;p59"/>
          <p:cNvSpPr txBox="1"/>
          <p:nvPr/>
        </p:nvSpPr>
        <p:spPr>
          <a:xfrm>
            <a:off x="2608316" y="2006363"/>
            <a:ext cx="206435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100" dirty="0" smtClean="0">
                <a:solidFill>
                  <a:schemeClr val="dk1"/>
                </a:solidFill>
                <a:latin typeface="Montserrat Black"/>
                <a:ea typeface="Montserrat Black"/>
                <a:cs typeface="Montserrat Black"/>
                <a:sym typeface="Montserrat Black"/>
              </a:rPr>
              <a:t>CLEANING</a:t>
            </a:r>
            <a:endParaRPr sz="2100" dirty="0">
              <a:solidFill>
                <a:schemeClr val="dk1"/>
              </a:solidFill>
              <a:latin typeface="Montserrat Black"/>
              <a:ea typeface="Montserrat Black"/>
              <a:cs typeface="Montserrat Black"/>
              <a:sym typeface="Montserrat Black"/>
            </a:endParaRPr>
          </a:p>
        </p:txBody>
      </p:sp>
      <p:sp>
        <p:nvSpPr>
          <p:cNvPr id="2057" name="Google Shape;2057;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txBox="1"/>
          <p:nvPr/>
        </p:nvSpPr>
        <p:spPr>
          <a:xfrm>
            <a:off x="4471102" y="3265870"/>
            <a:ext cx="2118975"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dirty="0" smtClean="0">
                <a:solidFill>
                  <a:schemeClr val="dk1"/>
                </a:solidFill>
                <a:latin typeface="Montserrat Black"/>
                <a:ea typeface="Montserrat Black"/>
                <a:cs typeface="Montserrat Black"/>
                <a:sym typeface="Montserrat Black"/>
              </a:rPr>
              <a:t>CLASSIFYING</a:t>
            </a:r>
            <a:endParaRPr sz="2100" dirty="0">
              <a:solidFill>
                <a:schemeClr val="dk1"/>
              </a:solidFill>
              <a:latin typeface="Montserrat Black"/>
              <a:ea typeface="Montserrat Black"/>
              <a:cs typeface="Montserrat Black"/>
              <a:sym typeface="Montserrat Black"/>
            </a:endParaRPr>
          </a:p>
        </p:txBody>
      </p:sp>
      <p:sp>
        <p:nvSpPr>
          <p:cNvPr id="2064" name="Google Shape;2064;p59"/>
          <p:cNvSpPr txBox="1"/>
          <p:nvPr/>
        </p:nvSpPr>
        <p:spPr>
          <a:xfrm>
            <a:off x="6479027"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smtClean="0">
                <a:solidFill>
                  <a:schemeClr val="dk1"/>
                </a:solidFill>
                <a:latin typeface="Montserrat Black"/>
                <a:ea typeface="Montserrat Black"/>
                <a:cs typeface="Montserrat Black"/>
                <a:sym typeface="Montserrat Black"/>
              </a:rPr>
              <a:t>MERGING</a:t>
            </a:r>
            <a:endParaRPr sz="2100" dirty="0">
              <a:solidFill>
                <a:schemeClr val="dk1"/>
              </a:solidFill>
              <a:latin typeface="Montserrat Black"/>
              <a:ea typeface="Montserrat Black"/>
              <a:cs typeface="Montserrat Black"/>
              <a:sym typeface="Montserrat Black"/>
            </a:endParaRPr>
          </a:p>
        </p:txBody>
      </p:sp>
      <p:pic>
        <p:nvPicPr>
          <p:cNvPr id="2133" name="Google Shape;2133;p59"/>
          <p:cNvPicPr preferRelativeResize="0"/>
          <p:nvPr/>
        </p:nvPicPr>
        <p:blipFill rotWithShape="1">
          <a:blip r:embed="rId3">
            <a:alphaModFix/>
          </a:blip>
          <a:srcRect l="18647" t="7960" r="8852" b="8336"/>
          <a:stretch/>
        </p:blipFill>
        <p:spPr>
          <a:xfrm rot="-1406513">
            <a:off x="3028660" y="3983800"/>
            <a:ext cx="1175233" cy="763227"/>
          </a:xfrm>
          <a:prstGeom prst="rect">
            <a:avLst/>
          </a:prstGeom>
          <a:noFill/>
          <a:ln>
            <a:noFill/>
          </a:ln>
        </p:spPr>
      </p:pic>
      <p:pic>
        <p:nvPicPr>
          <p:cNvPr id="2134" name="Google Shape;2134;p59"/>
          <p:cNvPicPr preferRelativeResize="0"/>
          <p:nvPr/>
        </p:nvPicPr>
        <p:blipFill rotWithShape="1">
          <a:blip r:embed="rId4">
            <a:alphaModFix/>
          </a:blip>
          <a:srcRect l="22009" r="18455"/>
          <a:stretch/>
        </p:blipFill>
        <p:spPr>
          <a:xfrm rot="1913061">
            <a:off x="7375920" y="328184"/>
            <a:ext cx="861581" cy="814058"/>
          </a:xfrm>
          <a:prstGeom prst="rect">
            <a:avLst/>
          </a:prstGeom>
          <a:noFill/>
          <a:ln>
            <a:noFill/>
          </a:ln>
        </p:spPr>
      </p:pic>
      <p:pic>
        <p:nvPicPr>
          <p:cNvPr id="2135" name="Google Shape;2135;p59"/>
          <p:cNvPicPr preferRelativeResize="0"/>
          <p:nvPr/>
        </p:nvPicPr>
        <p:blipFill rotWithShape="1">
          <a:blip r:embed="rId3">
            <a:alphaModFix/>
          </a:blip>
          <a:srcRect l="18647" t="7960" r="8852" b="8336"/>
          <a:stretch/>
        </p:blipFill>
        <p:spPr>
          <a:xfrm rot="9084173">
            <a:off x="1237961" y="787475"/>
            <a:ext cx="1175231" cy="763226"/>
          </a:xfrm>
          <a:prstGeom prst="rect">
            <a:avLst/>
          </a:prstGeom>
          <a:noFill/>
          <a:ln>
            <a:noFill/>
          </a:ln>
        </p:spPr>
      </p:pic>
      <p:sp>
        <p:nvSpPr>
          <p:cNvPr id="91" name="Google Shape;10898;p77"/>
          <p:cNvSpPr/>
          <p:nvPr/>
        </p:nvSpPr>
        <p:spPr>
          <a:xfrm>
            <a:off x="7251026" y="2845718"/>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95;p77"/>
          <p:cNvSpPr/>
          <p:nvPr/>
        </p:nvSpPr>
        <p:spPr>
          <a:xfrm>
            <a:off x="1491152" y="2569898"/>
            <a:ext cx="426243" cy="447471"/>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10837;p77"/>
          <p:cNvGrpSpPr/>
          <p:nvPr/>
        </p:nvGrpSpPr>
        <p:grpSpPr>
          <a:xfrm>
            <a:off x="3432246" y="2769257"/>
            <a:ext cx="426995" cy="508821"/>
            <a:chOff x="2497275" y="2744159"/>
            <a:chExt cx="370930" cy="370549"/>
          </a:xfrm>
          <a:solidFill>
            <a:schemeClr val="accent3"/>
          </a:solidFill>
        </p:grpSpPr>
        <p:sp>
          <p:nvSpPr>
            <p:cNvPr id="94" name="Google Shape;10838;p7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839;p7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840;p7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841;p7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842;p7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843;p7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812;p77"/>
          <p:cNvGrpSpPr/>
          <p:nvPr/>
        </p:nvGrpSpPr>
        <p:grpSpPr>
          <a:xfrm>
            <a:off x="5281766" y="2569898"/>
            <a:ext cx="491917" cy="275820"/>
            <a:chOff x="7989683" y="2350207"/>
            <a:chExt cx="332761" cy="234066"/>
          </a:xfrm>
          <a:solidFill>
            <a:schemeClr val="accent3"/>
          </a:solidFill>
        </p:grpSpPr>
        <p:sp>
          <p:nvSpPr>
            <p:cNvPr id="101" name="Google Shape;10813;p77"/>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814;p77"/>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815;p77"/>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816;p77"/>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817;p77"/>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818;p77"/>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r>
              <a:rPr lang="en-US" dirty="0"/>
              <a:t>NLP</a:t>
            </a:r>
            <a:endParaRPr lang="en-US" sz="4400" dirty="0"/>
          </a:p>
        </p:txBody>
      </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391303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52" name="Google Shape;2052;p59"/>
          <p:cNvSpPr txBox="1">
            <a:spLocks noGrp="1"/>
          </p:cNvSpPr>
          <p:nvPr>
            <p:ph type="title"/>
          </p:nvPr>
        </p:nvSpPr>
        <p:spPr>
          <a:xfrm>
            <a:off x="3064792" y="499214"/>
            <a:ext cx="3157500" cy="10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NLP PIPELINE</a:t>
            </a:r>
            <a:endParaRPr dirty="0"/>
          </a:p>
        </p:txBody>
      </p:sp>
      <p:sp>
        <p:nvSpPr>
          <p:cNvPr id="3" name="Subtitle 2"/>
          <p:cNvSpPr>
            <a:spLocks noGrp="1"/>
          </p:cNvSpPr>
          <p:nvPr>
            <p:ph type="subTitle" idx="1"/>
          </p:nvPr>
        </p:nvSpPr>
        <p:spPr>
          <a:xfrm>
            <a:off x="2397221" y="2290762"/>
            <a:ext cx="1007432" cy="446881"/>
          </a:xfrm>
        </p:spPr>
        <p:txBody>
          <a:bodyPr/>
          <a:lstStyle/>
          <a:p>
            <a:pPr algn="l"/>
            <a:r>
              <a:rPr lang="en-US" sz="1000" b="1" dirty="0" smtClean="0"/>
              <a:t>Text </a:t>
            </a:r>
          </a:p>
          <a:p>
            <a:pPr algn="l"/>
            <a:r>
              <a:rPr lang="en-US" sz="1000" b="1" dirty="0" smtClean="0"/>
              <a:t>cleaning</a:t>
            </a:r>
            <a:endParaRPr lang="en-US" sz="1000" b="1" dirty="0"/>
          </a:p>
        </p:txBody>
      </p:sp>
      <p:pic>
        <p:nvPicPr>
          <p:cNvPr id="2133" name="Google Shape;2133;p59"/>
          <p:cNvPicPr preferRelativeResize="0"/>
          <p:nvPr/>
        </p:nvPicPr>
        <p:blipFill rotWithShape="1">
          <a:blip r:embed="rId3">
            <a:alphaModFix/>
          </a:blip>
          <a:srcRect l="18647" t="7960" r="8852" b="8336"/>
          <a:stretch/>
        </p:blipFill>
        <p:spPr>
          <a:xfrm rot="-1406513">
            <a:off x="3028660" y="3983800"/>
            <a:ext cx="1175233" cy="763227"/>
          </a:xfrm>
          <a:prstGeom prst="rect">
            <a:avLst/>
          </a:prstGeom>
          <a:noFill/>
          <a:ln>
            <a:noFill/>
          </a:ln>
        </p:spPr>
      </p:pic>
      <p:pic>
        <p:nvPicPr>
          <p:cNvPr id="2134" name="Google Shape;2134;p59"/>
          <p:cNvPicPr preferRelativeResize="0"/>
          <p:nvPr/>
        </p:nvPicPr>
        <p:blipFill rotWithShape="1">
          <a:blip r:embed="rId4">
            <a:alphaModFix/>
          </a:blip>
          <a:srcRect l="22009" r="18455"/>
          <a:stretch/>
        </p:blipFill>
        <p:spPr>
          <a:xfrm rot="1913061">
            <a:off x="7375920" y="328184"/>
            <a:ext cx="861581" cy="814058"/>
          </a:xfrm>
          <a:prstGeom prst="rect">
            <a:avLst/>
          </a:prstGeom>
          <a:noFill/>
          <a:ln>
            <a:noFill/>
          </a:ln>
        </p:spPr>
      </p:pic>
      <p:pic>
        <p:nvPicPr>
          <p:cNvPr id="2135" name="Google Shape;2135;p59"/>
          <p:cNvPicPr preferRelativeResize="0"/>
          <p:nvPr/>
        </p:nvPicPr>
        <p:blipFill rotWithShape="1">
          <a:blip r:embed="rId3">
            <a:alphaModFix/>
          </a:blip>
          <a:srcRect l="18647" t="7960" r="8852" b="8336"/>
          <a:stretch/>
        </p:blipFill>
        <p:spPr>
          <a:xfrm rot="9084173">
            <a:off x="1237961" y="787475"/>
            <a:ext cx="1175231" cy="763226"/>
          </a:xfrm>
          <a:prstGeom prst="rect">
            <a:avLst/>
          </a:prstGeom>
          <a:noFill/>
          <a:ln>
            <a:noFill/>
          </a:ln>
        </p:spPr>
      </p:pic>
      <p:grpSp>
        <p:nvGrpSpPr>
          <p:cNvPr id="43" name="Google Shape;9420;p73"/>
          <p:cNvGrpSpPr/>
          <p:nvPr/>
        </p:nvGrpSpPr>
        <p:grpSpPr>
          <a:xfrm>
            <a:off x="1499744" y="2175249"/>
            <a:ext cx="7494498" cy="535427"/>
            <a:chOff x="3720318" y="1804499"/>
            <a:chExt cx="1448811" cy="106126"/>
          </a:xfrm>
          <a:solidFill>
            <a:srgbClr val="7030A0">
              <a:alpha val="24000"/>
            </a:srgbClr>
          </a:solidFill>
        </p:grpSpPr>
        <p:grpSp>
          <p:nvGrpSpPr>
            <p:cNvPr id="44" name="Google Shape;9421;p73"/>
            <p:cNvGrpSpPr/>
            <p:nvPr/>
          </p:nvGrpSpPr>
          <p:grpSpPr>
            <a:xfrm>
              <a:off x="3720318" y="1857562"/>
              <a:ext cx="1193804" cy="54"/>
              <a:chOff x="3720318" y="1857562"/>
              <a:chExt cx="1193804" cy="54"/>
            </a:xfrm>
            <a:grpFill/>
          </p:grpSpPr>
          <p:cxnSp>
            <p:nvCxnSpPr>
              <p:cNvPr id="61" name="Google Shape;9422;p73"/>
              <p:cNvCxnSpPr/>
              <p:nvPr/>
            </p:nvCxnSpPr>
            <p:spPr>
              <a:xfrm>
                <a:off x="4440243" y="1857616"/>
                <a:ext cx="173400" cy="0"/>
              </a:xfrm>
              <a:prstGeom prst="straightConnector1">
                <a:avLst/>
              </a:prstGeom>
              <a:grpFill/>
              <a:ln w="9525" cap="flat" cmpd="sng">
                <a:solidFill>
                  <a:schemeClr val="tx2">
                    <a:lumMod val="40000"/>
                    <a:lumOff val="60000"/>
                  </a:schemeClr>
                </a:solidFill>
                <a:prstDash val="solid"/>
                <a:round/>
                <a:headEnd type="none" w="med" len="med"/>
                <a:tailEnd type="none" w="med" len="med"/>
              </a:ln>
            </p:spPr>
          </p:cxnSp>
          <p:cxnSp>
            <p:nvCxnSpPr>
              <p:cNvPr id="62" name="Google Shape;9424;p73"/>
              <p:cNvCxnSpPr/>
              <p:nvPr/>
            </p:nvCxnSpPr>
            <p:spPr>
              <a:xfrm>
                <a:off x="4074943" y="1857562"/>
                <a:ext cx="173400" cy="0"/>
              </a:xfrm>
              <a:prstGeom prst="straightConnector1">
                <a:avLst/>
              </a:prstGeom>
              <a:grpFill/>
              <a:ln w="9525" cap="flat" cmpd="sng">
                <a:solidFill>
                  <a:schemeClr val="tx2">
                    <a:lumMod val="40000"/>
                    <a:lumOff val="60000"/>
                  </a:schemeClr>
                </a:solidFill>
                <a:prstDash val="solid"/>
                <a:round/>
                <a:headEnd type="none" w="med" len="med"/>
                <a:tailEnd type="none" w="med" len="med"/>
              </a:ln>
            </p:spPr>
          </p:cxnSp>
          <p:cxnSp>
            <p:nvCxnSpPr>
              <p:cNvPr id="63" name="Google Shape;9425;p73"/>
              <p:cNvCxnSpPr/>
              <p:nvPr/>
            </p:nvCxnSpPr>
            <p:spPr>
              <a:xfrm>
                <a:off x="3720318" y="1857562"/>
                <a:ext cx="173400" cy="0"/>
              </a:xfrm>
              <a:prstGeom prst="straightConnector1">
                <a:avLst/>
              </a:prstGeom>
              <a:grpFill/>
              <a:ln w="9525" cap="flat" cmpd="sng">
                <a:solidFill>
                  <a:schemeClr val="tx2">
                    <a:lumMod val="40000"/>
                    <a:lumOff val="60000"/>
                  </a:schemeClr>
                </a:solidFill>
                <a:prstDash val="solid"/>
                <a:round/>
                <a:headEnd type="none" w="med" len="med"/>
                <a:tailEnd type="none" w="med" len="med"/>
              </a:ln>
            </p:spPr>
          </p:cxnSp>
          <p:cxnSp>
            <p:nvCxnSpPr>
              <p:cNvPr id="64" name="Google Shape;9426;p73"/>
              <p:cNvCxnSpPr/>
              <p:nvPr/>
            </p:nvCxnSpPr>
            <p:spPr>
              <a:xfrm flipV="1">
                <a:off x="4801443" y="1857562"/>
                <a:ext cx="112679" cy="54"/>
              </a:xfrm>
              <a:prstGeom prst="straightConnector1">
                <a:avLst/>
              </a:prstGeom>
              <a:grpFill/>
              <a:ln w="9525" cap="flat" cmpd="sng">
                <a:solidFill>
                  <a:schemeClr val="tx2">
                    <a:lumMod val="40000"/>
                    <a:lumOff val="60000"/>
                  </a:schemeClr>
                </a:solidFill>
                <a:prstDash val="solid"/>
                <a:round/>
                <a:headEnd type="none" w="med" len="med"/>
                <a:tailEnd type="triangle" w="med" len="med"/>
              </a:ln>
            </p:spPr>
          </p:cxnSp>
        </p:grpSp>
        <p:sp>
          <p:nvSpPr>
            <p:cNvPr id="54" name="Google Shape;9441;p73"/>
            <p:cNvSpPr/>
            <p:nvPr/>
          </p:nvSpPr>
          <p:spPr>
            <a:xfrm>
              <a:off x="4941899" y="1804499"/>
              <a:ext cx="227230" cy="106126"/>
            </a:xfrm>
            <a:prstGeom prst="rect">
              <a:avLst/>
            </a:prstGeom>
            <a:grpFill/>
            <a:ln w="9525" cap="flat" cmpd="sng">
              <a:solidFill>
                <a:schemeClr val="tx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Subtitle 2"/>
          <p:cNvSpPr txBox="1">
            <a:spLocks/>
          </p:cNvSpPr>
          <p:nvPr/>
        </p:nvSpPr>
        <p:spPr>
          <a:xfrm>
            <a:off x="306964" y="2318156"/>
            <a:ext cx="897301" cy="333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1000" b="1" dirty="0" smtClean="0"/>
              <a:t>text</a:t>
            </a:r>
            <a:endParaRPr lang="en-US" sz="1000" b="1" dirty="0"/>
          </a:p>
        </p:txBody>
      </p:sp>
      <p:sp>
        <p:nvSpPr>
          <p:cNvPr id="68" name="Subtitle 2"/>
          <p:cNvSpPr txBox="1">
            <a:spLocks/>
          </p:cNvSpPr>
          <p:nvPr/>
        </p:nvSpPr>
        <p:spPr>
          <a:xfrm>
            <a:off x="8040443" y="2233883"/>
            <a:ext cx="722490" cy="44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1000" b="1" dirty="0" smtClean="0">
                <a:solidFill>
                  <a:schemeClr val="tx1"/>
                </a:solidFill>
              </a:rPr>
              <a:t>Clean </a:t>
            </a:r>
          </a:p>
          <a:p>
            <a:pPr algn="l"/>
            <a:r>
              <a:rPr lang="en-US" sz="1000" b="1" dirty="0" smtClean="0">
                <a:solidFill>
                  <a:schemeClr val="tx1"/>
                </a:solidFill>
              </a:rPr>
              <a:t>text</a:t>
            </a:r>
            <a:endParaRPr lang="en-US" sz="1000" b="1" dirty="0">
              <a:solidFill>
                <a:schemeClr val="tx1"/>
              </a:solidFill>
            </a:endParaRPr>
          </a:p>
        </p:txBody>
      </p:sp>
      <p:sp>
        <p:nvSpPr>
          <p:cNvPr id="69" name="Subtitle 2"/>
          <p:cNvSpPr txBox="1">
            <a:spLocks/>
          </p:cNvSpPr>
          <p:nvPr/>
        </p:nvSpPr>
        <p:spPr>
          <a:xfrm>
            <a:off x="5911753" y="2287328"/>
            <a:ext cx="1666585" cy="273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1000" b="1" dirty="0">
                <a:solidFill>
                  <a:schemeClr val="tx1"/>
                </a:solidFill>
              </a:rPr>
              <a:t>lemmatization</a:t>
            </a:r>
          </a:p>
          <a:p>
            <a:endParaRPr lang="en-US" dirty="0"/>
          </a:p>
        </p:txBody>
      </p:sp>
      <p:sp>
        <p:nvSpPr>
          <p:cNvPr id="70" name="Subtitle 2"/>
          <p:cNvSpPr txBox="1">
            <a:spLocks/>
          </p:cNvSpPr>
          <p:nvPr/>
        </p:nvSpPr>
        <p:spPr>
          <a:xfrm>
            <a:off x="4324164" y="2233883"/>
            <a:ext cx="1052496" cy="501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1000" b="1" dirty="0" smtClean="0"/>
              <a:t>POS </a:t>
            </a:r>
          </a:p>
          <a:p>
            <a:pPr algn="l"/>
            <a:r>
              <a:rPr lang="en-US" sz="1000" b="1" dirty="0" smtClean="0"/>
              <a:t>tagging</a:t>
            </a:r>
            <a:endParaRPr lang="en-US" sz="1000" b="1" dirty="0"/>
          </a:p>
        </p:txBody>
      </p:sp>
      <p:sp>
        <p:nvSpPr>
          <p:cNvPr id="73" name="Google Shape;1759;p51"/>
          <p:cNvSpPr/>
          <p:nvPr/>
        </p:nvSpPr>
        <p:spPr>
          <a:xfrm rot="5400000">
            <a:off x="486522" y="1953128"/>
            <a:ext cx="1054982" cy="974218"/>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59;p51"/>
          <p:cNvSpPr/>
          <p:nvPr/>
        </p:nvSpPr>
        <p:spPr>
          <a:xfrm rot="5400000">
            <a:off x="6074835" y="1965053"/>
            <a:ext cx="1054982" cy="974218"/>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59;p51"/>
          <p:cNvSpPr/>
          <p:nvPr/>
        </p:nvSpPr>
        <p:spPr>
          <a:xfrm rot="5400000">
            <a:off x="4218334" y="1997772"/>
            <a:ext cx="1054982" cy="974218"/>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59;p51"/>
          <p:cNvSpPr/>
          <p:nvPr/>
        </p:nvSpPr>
        <p:spPr>
          <a:xfrm rot="5400000">
            <a:off x="2357604" y="1940995"/>
            <a:ext cx="1046935" cy="974218"/>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893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496250"/>
            <a:ext cx="159457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r>
              <a:rPr lang="en-US" dirty="0" smtClean="0"/>
              <a:t>AI MODEL</a:t>
            </a:r>
            <a:endParaRPr lang="en-US" sz="4400" dirty="0"/>
          </a:p>
        </p:txBody>
      </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143924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0" y="3579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277" name="Google Shape;1277;p37"/>
          <p:cNvSpPr txBox="1">
            <a:spLocks noGrp="1"/>
          </p:cNvSpPr>
          <p:nvPr>
            <p:ph type="title" idx="2"/>
          </p:nvPr>
        </p:nvSpPr>
        <p:spPr>
          <a:xfrm>
            <a:off x="519100" y="1235662"/>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78" name="Google Shape;1278;p37"/>
          <p:cNvSpPr txBox="1">
            <a:spLocks noGrp="1"/>
          </p:cNvSpPr>
          <p:nvPr>
            <p:ph type="subTitle" idx="3"/>
          </p:nvPr>
        </p:nvSpPr>
        <p:spPr>
          <a:xfrm>
            <a:off x="1583169" y="1235662"/>
            <a:ext cx="3742800" cy="484500"/>
          </a:xfrm>
          <a:prstGeom prst="rect">
            <a:avLst/>
          </a:prstGeom>
        </p:spPr>
        <p:txBody>
          <a:bodyPr spcFirstLastPara="1" wrap="square" lIns="91425" tIns="91425" rIns="91425" bIns="91425" anchor="ctr" anchorCtr="0">
            <a:noAutofit/>
          </a:bodyPr>
          <a:lstStyle/>
          <a:p>
            <a:pPr marL="0" lvl="0" indent="0"/>
            <a:r>
              <a:rPr lang="en-US" sz="2400" dirty="0">
                <a:uFill>
                  <a:noFill/>
                </a:uFill>
              </a:rPr>
              <a:t>INTRODUCTION</a:t>
            </a:r>
            <a:endParaRPr lang="en-US" sz="2400" dirty="0"/>
          </a:p>
        </p:txBody>
      </p:sp>
      <p:sp>
        <p:nvSpPr>
          <p:cNvPr id="1280" name="Google Shape;1280;p37"/>
          <p:cNvSpPr txBox="1">
            <a:spLocks noGrp="1"/>
          </p:cNvSpPr>
          <p:nvPr>
            <p:ph type="title" idx="5"/>
          </p:nvPr>
        </p:nvSpPr>
        <p:spPr>
          <a:xfrm>
            <a:off x="519100" y="186874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81" name="Google Shape;1281;p37"/>
          <p:cNvSpPr txBox="1">
            <a:spLocks noGrp="1"/>
          </p:cNvSpPr>
          <p:nvPr>
            <p:ph type="subTitle" idx="6"/>
          </p:nvPr>
        </p:nvSpPr>
        <p:spPr>
          <a:xfrm>
            <a:off x="1583169" y="1868747"/>
            <a:ext cx="3742800" cy="484500"/>
          </a:xfrm>
          <a:prstGeom prst="rect">
            <a:avLst/>
          </a:prstGeom>
        </p:spPr>
        <p:txBody>
          <a:bodyPr spcFirstLastPara="1" wrap="square" lIns="91425" tIns="91425" rIns="91425" bIns="91425" anchor="ctr" anchorCtr="0">
            <a:noAutofit/>
          </a:bodyPr>
          <a:lstStyle/>
          <a:p>
            <a:pPr marL="0" lvl="0" indent="0"/>
            <a:r>
              <a:rPr lang="en" sz="2400" dirty="0">
                <a:uFill>
                  <a:noFill/>
                </a:uFill>
              </a:rPr>
              <a:t>IMPORTANCE</a:t>
            </a:r>
            <a:endParaRPr dirty="0"/>
          </a:p>
        </p:txBody>
      </p:sp>
      <p:sp>
        <p:nvSpPr>
          <p:cNvPr id="1283" name="Google Shape;1283;p37"/>
          <p:cNvSpPr txBox="1">
            <a:spLocks noGrp="1"/>
          </p:cNvSpPr>
          <p:nvPr>
            <p:ph type="title" idx="8"/>
          </p:nvPr>
        </p:nvSpPr>
        <p:spPr>
          <a:xfrm>
            <a:off x="519100" y="2501832"/>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4" name="Google Shape;1284;p37"/>
          <p:cNvSpPr txBox="1">
            <a:spLocks noGrp="1"/>
          </p:cNvSpPr>
          <p:nvPr>
            <p:ph type="subTitle" idx="9"/>
          </p:nvPr>
        </p:nvSpPr>
        <p:spPr>
          <a:xfrm>
            <a:off x="1583169" y="2501832"/>
            <a:ext cx="3742800" cy="484500"/>
          </a:xfrm>
          <a:prstGeom prst="rect">
            <a:avLst/>
          </a:prstGeom>
        </p:spPr>
        <p:txBody>
          <a:bodyPr spcFirstLastPara="1" wrap="square" lIns="91425" tIns="91425" rIns="91425" bIns="91425" anchor="ctr" anchorCtr="0">
            <a:noAutofit/>
          </a:bodyPr>
          <a:lstStyle/>
          <a:p>
            <a:pPr marL="0" lvl="0" indent="0"/>
            <a:r>
              <a:rPr lang="en-US" sz="2400" dirty="0">
                <a:uFill>
                  <a:noFill/>
                </a:uFill>
              </a:rPr>
              <a:t>LIBRARIES</a:t>
            </a:r>
            <a:endParaRPr lang="en-US" sz="2400" dirty="0"/>
          </a:p>
        </p:txBody>
      </p:sp>
      <p:sp>
        <p:nvSpPr>
          <p:cNvPr id="1286" name="Google Shape;1286;p37"/>
          <p:cNvSpPr txBox="1">
            <a:spLocks noGrp="1"/>
          </p:cNvSpPr>
          <p:nvPr>
            <p:ph type="title" idx="14"/>
          </p:nvPr>
        </p:nvSpPr>
        <p:spPr>
          <a:xfrm>
            <a:off x="519100" y="313491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287" name="Google Shape;1287;p37"/>
          <p:cNvSpPr txBox="1">
            <a:spLocks noGrp="1"/>
          </p:cNvSpPr>
          <p:nvPr>
            <p:ph type="subTitle" idx="15"/>
          </p:nvPr>
        </p:nvSpPr>
        <p:spPr>
          <a:xfrm>
            <a:off x="1583169" y="3134917"/>
            <a:ext cx="3742800" cy="484500"/>
          </a:xfrm>
          <a:prstGeom prst="rect">
            <a:avLst/>
          </a:prstGeom>
        </p:spPr>
        <p:txBody>
          <a:bodyPr spcFirstLastPara="1" wrap="square" lIns="91425" tIns="91425" rIns="91425" bIns="91425" anchor="ctr" anchorCtr="0">
            <a:noAutofit/>
          </a:bodyPr>
          <a:lstStyle/>
          <a:p>
            <a:pPr marL="0" lvl="0" indent="0"/>
            <a:r>
              <a:rPr lang="en-US" sz="2400" dirty="0">
                <a:uFill>
                  <a:noFill/>
                </a:uFill>
              </a:rPr>
              <a:t>DATA</a:t>
            </a:r>
            <a:endParaRPr lang="en-US" sz="2400" dirty="0"/>
          </a:p>
        </p:txBody>
      </p:sp>
      <p:sp>
        <p:nvSpPr>
          <p:cNvPr id="1289" name="Google Shape;1289;p37"/>
          <p:cNvSpPr txBox="1">
            <a:spLocks noGrp="1"/>
          </p:cNvSpPr>
          <p:nvPr>
            <p:ph type="title" idx="17"/>
          </p:nvPr>
        </p:nvSpPr>
        <p:spPr>
          <a:xfrm>
            <a:off x="511988" y="376236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290" name="Google Shape;1290;p37"/>
          <p:cNvSpPr txBox="1">
            <a:spLocks noGrp="1"/>
          </p:cNvSpPr>
          <p:nvPr>
            <p:ph type="subTitle" idx="18"/>
          </p:nvPr>
        </p:nvSpPr>
        <p:spPr>
          <a:xfrm>
            <a:off x="1583169" y="3768002"/>
            <a:ext cx="3742800" cy="484500"/>
          </a:xfrm>
          <a:prstGeom prst="rect">
            <a:avLst/>
          </a:prstGeom>
        </p:spPr>
        <p:txBody>
          <a:bodyPr spcFirstLastPara="1" wrap="square" lIns="91425" tIns="91425" rIns="91425" bIns="91425" anchor="ctr" anchorCtr="0">
            <a:noAutofit/>
          </a:bodyPr>
          <a:lstStyle/>
          <a:p>
            <a:pPr marL="0" lvl="0" indent="0"/>
            <a:r>
              <a:rPr lang="en-US" sz="2400" dirty="0"/>
              <a:t>NLP</a:t>
            </a:r>
          </a:p>
        </p:txBody>
      </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25" name="Google Shape;1289;p37"/>
          <p:cNvSpPr txBox="1">
            <a:spLocks/>
          </p:cNvSpPr>
          <p:nvPr/>
        </p:nvSpPr>
        <p:spPr>
          <a:xfrm>
            <a:off x="511988" y="4389817"/>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6" name="Google Shape;1290;p37"/>
          <p:cNvSpPr txBox="1">
            <a:spLocks/>
          </p:cNvSpPr>
          <p:nvPr/>
        </p:nvSpPr>
        <p:spPr>
          <a:xfrm>
            <a:off x="1495900" y="4401087"/>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smtClean="0"/>
              <a:t>AI MODEL </a:t>
            </a:r>
            <a:endParaRPr lang="en-US" sz="2400" dirty="0">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746408" y="3663719"/>
            <a:ext cx="1857374" cy="1790699"/>
          </a:xfrm>
          <a:prstGeom prst="rect">
            <a:avLst/>
          </a:prstGeom>
          <a:noFill/>
          <a:ln>
            <a:noFill/>
          </a:ln>
        </p:spPr>
      </p:pic>
      <p:sp>
        <p:nvSpPr>
          <p:cNvPr id="1730" name="Google Shape;1730;p51"/>
          <p:cNvSpPr txBox="1">
            <a:spLocks noGrp="1"/>
          </p:cNvSpPr>
          <p:nvPr>
            <p:ph type="title"/>
          </p:nvPr>
        </p:nvSpPr>
        <p:spPr>
          <a:xfrm>
            <a:off x="429999" y="589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MODEL</a:t>
            </a:r>
            <a:endParaRPr dirty="0"/>
          </a:p>
        </p:txBody>
      </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2016116" flipH="1">
            <a:off x="6245402" y="3973175"/>
            <a:ext cx="1236739" cy="763227"/>
          </a:xfrm>
          <a:prstGeom prst="rect">
            <a:avLst/>
          </a:prstGeom>
          <a:noFill/>
          <a:ln>
            <a:noFill/>
          </a:ln>
        </p:spPr>
      </p:pic>
      <p:sp>
        <p:nvSpPr>
          <p:cNvPr id="91" name="Text Placeholder 1"/>
          <p:cNvSpPr txBox="1">
            <a:spLocks/>
          </p:cNvSpPr>
          <p:nvPr/>
        </p:nvSpPr>
        <p:spPr>
          <a:xfrm>
            <a:off x="383590" y="1162575"/>
            <a:ext cx="6171951" cy="3980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r>
              <a:rPr lang="en-US" dirty="0" smtClean="0"/>
              <a:t>The model was trained using </a:t>
            </a:r>
            <a:r>
              <a:rPr lang="en-US" b="1" dirty="0" smtClean="0">
                <a:solidFill>
                  <a:srgbClr val="AE77D6"/>
                </a:solidFill>
              </a:rPr>
              <a:t>80%</a:t>
            </a:r>
            <a:r>
              <a:rPr lang="en-US" dirty="0" smtClean="0"/>
              <a:t> of the available data. During training, the sequences were limited to a maximum length of </a:t>
            </a:r>
            <a:r>
              <a:rPr lang="en-US" b="1" dirty="0" smtClean="0">
                <a:solidFill>
                  <a:srgbClr val="AE77D6"/>
                </a:solidFill>
              </a:rPr>
              <a:t>20</a:t>
            </a:r>
            <a:r>
              <a:rPr lang="en-US" dirty="0" smtClean="0">
                <a:solidFill>
                  <a:srgbClr val="AE77D6"/>
                </a:solidFill>
              </a:rPr>
              <a:t> </a:t>
            </a:r>
            <a:r>
              <a:rPr lang="en-US" b="1" dirty="0" smtClean="0">
                <a:solidFill>
                  <a:srgbClr val="AE77D6"/>
                </a:solidFill>
              </a:rPr>
              <a:t>words</a:t>
            </a:r>
            <a:r>
              <a:rPr lang="en-US" dirty="0" smtClean="0">
                <a:solidFill>
                  <a:srgbClr val="AE77D6"/>
                </a:solidFill>
              </a:rPr>
              <a:t> </a:t>
            </a:r>
            <a:r>
              <a:rPr lang="en-US" dirty="0" smtClean="0"/>
              <a:t>to manage input size. The model architecture comprises four essential layers:</a:t>
            </a:r>
          </a:p>
          <a:p>
            <a:endParaRPr lang="en-US" dirty="0" smtClean="0"/>
          </a:p>
          <a:p>
            <a:r>
              <a:rPr lang="en-US" b="1" dirty="0" smtClean="0">
                <a:solidFill>
                  <a:srgbClr val="AE77D6"/>
                </a:solidFill>
              </a:rPr>
              <a:t>Embedding Layer:</a:t>
            </a:r>
            <a:r>
              <a:rPr lang="en-US" dirty="0" smtClean="0">
                <a:solidFill>
                  <a:srgbClr val="AE77D6"/>
                </a:solidFill>
              </a:rPr>
              <a:t> </a:t>
            </a:r>
            <a:r>
              <a:rPr lang="en-US" dirty="0" smtClean="0"/>
              <a:t>This layer transforms the input word indices into dense vectors, allowing the model to learn contextual relationships between words.</a:t>
            </a:r>
          </a:p>
          <a:p>
            <a:r>
              <a:rPr lang="en-US" b="1" dirty="0" smtClean="0">
                <a:solidFill>
                  <a:srgbClr val="AE77D6"/>
                </a:solidFill>
              </a:rPr>
              <a:t>LSTM Layer:</a:t>
            </a:r>
            <a:r>
              <a:rPr lang="en-US" dirty="0" smtClean="0">
                <a:solidFill>
                  <a:srgbClr val="AE77D6"/>
                </a:solidFill>
              </a:rPr>
              <a:t> </a:t>
            </a:r>
            <a:r>
              <a:rPr lang="en-US" dirty="0" smtClean="0"/>
              <a:t>Utilizing Long Short-Term Memory units, this layer captures sequential patterns and dependencies within the input sequences.</a:t>
            </a:r>
          </a:p>
          <a:p>
            <a:r>
              <a:rPr lang="en-US" b="1" dirty="0" smtClean="0">
                <a:solidFill>
                  <a:srgbClr val="AE77D6"/>
                </a:solidFill>
              </a:rPr>
              <a:t>Dropout Layer:</a:t>
            </a:r>
            <a:r>
              <a:rPr lang="en-US" dirty="0" smtClean="0">
                <a:solidFill>
                  <a:srgbClr val="AE77D6"/>
                </a:solidFill>
              </a:rPr>
              <a:t> </a:t>
            </a:r>
            <a:r>
              <a:rPr lang="en-US" dirty="0" smtClean="0"/>
              <a:t>To mitigate overfitting, a dropout layer was included, which randomly deactivates a portion of the LSTM units during training, thus enhancing generalization.</a:t>
            </a:r>
          </a:p>
          <a:p>
            <a:r>
              <a:rPr lang="en-US" b="1" dirty="0" smtClean="0">
                <a:solidFill>
                  <a:srgbClr val="AE77D6"/>
                </a:solidFill>
              </a:rPr>
              <a:t>Dense Layer:</a:t>
            </a:r>
            <a:r>
              <a:rPr lang="en-US" dirty="0" smtClean="0">
                <a:solidFill>
                  <a:srgbClr val="AE77D6"/>
                </a:solidFill>
              </a:rPr>
              <a:t> </a:t>
            </a:r>
            <a:r>
              <a:rPr lang="en-US" dirty="0" smtClean="0"/>
              <a:t>The final layer applies a softmax activation function, facilitating multi-class classification. The ‘softmax' activation transforms model outputs into probability distributions across classes.</a:t>
            </a:r>
            <a:endParaRPr lang="en-US" dirty="0"/>
          </a:p>
        </p:txBody>
      </p:sp>
    </p:spTree>
    <p:extLst>
      <p:ext uri="{BB962C8B-B14F-4D97-AF65-F5344CB8AC3E}">
        <p14:creationId xmlns:p14="http://schemas.microsoft.com/office/powerpoint/2010/main" val="142795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746408" y="3663719"/>
            <a:ext cx="1857374" cy="1790699"/>
          </a:xfrm>
          <a:prstGeom prst="rect">
            <a:avLst/>
          </a:prstGeom>
          <a:noFill/>
          <a:ln>
            <a:noFill/>
          </a:ln>
        </p:spPr>
      </p:pic>
      <p:sp>
        <p:nvSpPr>
          <p:cNvPr id="1730" name="Google Shape;1730;p51"/>
          <p:cNvSpPr txBox="1">
            <a:spLocks noGrp="1"/>
          </p:cNvSpPr>
          <p:nvPr>
            <p:ph type="title"/>
          </p:nvPr>
        </p:nvSpPr>
        <p:spPr>
          <a:xfrm>
            <a:off x="429999" y="589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MODEL</a:t>
            </a:r>
            <a:endParaRPr dirty="0"/>
          </a:p>
        </p:txBody>
      </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2016116" flipH="1">
            <a:off x="6245402" y="3973175"/>
            <a:ext cx="1236739" cy="763227"/>
          </a:xfrm>
          <a:prstGeom prst="rect">
            <a:avLst/>
          </a:prstGeom>
          <a:noFill/>
          <a:ln>
            <a:noFill/>
          </a:ln>
        </p:spPr>
      </p:pic>
      <p:sp>
        <p:nvSpPr>
          <p:cNvPr id="91" name="Text Placeholder 1"/>
          <p:cNvSpPr txBox="1">
            <a:spLocks/>
          </p:cNvSpPr>
          <p:nvPr/>
        </p:nvSpPr>
        <p:spPr>
          <a:xfrm>
            <a:off x="429999" y="1388517"/>
            <a:ext cx="6171951" cy="3980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r>
              <a:rPr lang="en-US" dirty="0"/>
              <a:t>The chosen loss function for optimization is </a:t>
            </a:r>
            <a:r>
              <a:rPr lang="en-US" dirty="0" smtClean="0"/>
              <a:t>‘</a:t>
            </a:r>
            <a:r>
              <a:rPr lang="en-US" b="1" dirty="0" smtClean="0">
                <a:solidFill>
                  <a:srgbClr val="AE77D6"/>
                </a:solidFill>
              </a:rPr>
              <a:t>categorical_crossentropy</a:t>
            </a:r>
            <a:r>
              <a:rPr lang="en-US" dirty="0"/>
              <a:t>,' an appropriate choice for multi-class classification tasks. The model's optimization is managed by the </a:t>
            </a:r>
            <a:r>
              <a:rPr lang="en-US" dirty="0" smtClean="0"/>
              <a:t>‘</a:t>
            </a:r>
            <a:r>
              <a:rPr lang="en-US" b="1" dirty="0" smtClean="0">
                <a:solidFill>
                  <a:srgbClr val="AE77D6"/>
                </a:solidFill>
              </a:rPr>
              <a:t>adam</a:t>
            </a:r>
            <a:r>
              <a:rPr lang="en-US" dirty="0"/>
              <a:t>' optimizer, known for its efficiency and adaptability. During training, </a:t>
            </a:r>
            <a:r>
              <a:rPr lang="en-US" b="1" dirty="0">
                <a:solidFill>
                  <a:srgbClr val="AE77D6"/>
                </a:solidFill>
              </a:rPr>
              <a:t>accuracy</a:t>
            </a:r>
            <a:r>
              <a:rPr lang="en-US" dirty="0"/>
              <a:t> is utilized as the primary evaluation metric, providing insight into the model's performance.</a:t>
            </a:r>
          </a:p>
          <a:p>
            <a:r>
              <a:rPr lang="en-US" dirty="0"/>
              <a:t>The training process is </a:t>
            </a:r>
            <a:r>
              <a:rPr lang="en-US" dirty="0" smtClean="0"/>
              <a:t>tuned </a:t>
            </a:r>
            <a:r>
              <a:rPr lang="en-US" dirty="0"/>
              <a:t>with a batch size of </a:t>
            </a:r>
            <a:r>
              <a:rPr lang="en-US" b="1" dirty="0">
                <a:solidFill>
                  <a:srgbClr val="AE77D6"/>
                </a:solidFill>
              </a:rPr>
              <a:t>25</a:t>
            </a:r>
            <a:r>
              <a:rPr lang="en-US" dirty="0"/>
              <a:t>, indicating how many samples are used for each update of the model's internal parameters. Training is conducted over </a:t>
            </a:r>
            <a:r>
              <a:rPr lang="en-US" b="1" dirty="0">
                <a:solidFill>
                  <a:srgbClr val="AE77D6"/>
                </a:solidFill>
              </a:rPr>
              <a:t>5</a:t>
            </a:r>
            <a:r>
              <a:rPr lang="en-US" dirty="0"/>
              <a:t> epochs, which signifies the number of times the entire dataset is presented to the model during training.</a:t>
            </a:r>
          </a:p>
          <a:p>
            <a:endParaRPr lang="en-US" dirty="0"/>
          </a:p>
        </p:txBody>
      </p:sp>
    </p:spTree>
    <p:extLst>
      <p:ext uri="{BB962C8B-B14F-4D97-AF65-F5344CB8AC3E}">
        <p14:creationId xmlns:p14="http://schemas.microsoft.com/office/powerpoint/2010/main" val="1077697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MODEL</a:t>
            </a:r>
            <a:endParaRPr dirty="0"/>
          </a:p>
        </p:txBody>
      </p:sp>
      <p:sp>
        <p:nvSpPr>
          <p:cNvPr id="1731" name="Google Shape;1731;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1"/>
          <p:cNvGrpSpPr/>
          <p:nvPr/>
        </p:nvGrpSpPr>
        <p:grpSpPr>
          <a:xfrm>
            <a:off x="1539327" y="2473264"/>
            <a:ext cx="676221" cy="735371"/>
            <a:chOff x="5417581" y="4001528"/>
            <a:chExt cx="553599" cy="602023"/>
          </a:xfrm>
        </p:grpSpPr>
        <p:sp>
          <p:nvSpPr>
            <p:cNvPr id="1733" name="Google Shape;1733;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51"/>
          <p:cNvSpPr txBox="1"/>
          <p:nvPr/>
        </p:nvSpPr>
        <p:spPr>
          <a:xfrm>
            <a:off x="4318150" y="183002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dirty="0">
              <a:solidFill>
                <a:schemeClr val="dk1"/>
              </a:solidFill>
              <a:latin typeface="Montserrat Black"/>
              <a:ea typeface="Montserrat Black"/>
              <a:cs typeface="Montserrat Black"/>
              <a:sym typeface="Montserrat Black"/>
            </a:endParaRPr>
          </a:p>
        </p:txBody>
      </p:sp>
      <p:sp>
        <p:nvSpPr>
          <p:cNvPr id="1754" name="Google Shape;1754;p51"/>
          <p:cNvSpPr txBox="1"/>
          <p:nvPr/>
        </p:nvSpPr>
        <p:spPr>
          <a:xfrm>
            <a:off x="4265329" y="1847335"/>
            <a:ext cx="2354700" cy="484500"/>
          </a:xfrm>
          <a:prstGeom prst="rect">
            <a:avLst/>
          </a:prstGeom>
          <a:noFill/>
          <a:ln>
            <a:noFill/>
          </a:ln>
        </p:spPr>
        <p:txBody>
          <a:bodyPr spcFirstLastPara="1" wrap="square" lIns="91425" tIns="91425" rIns="91425" bIns="91425" anchor="ctr" anchorCtr="0">
            <a:noAutofit/>
          </a:bodyPr>
          <a:lstStyle/>
          <a:p>
            <a:r>
              <a:rPr lang="en-US" dirty="0">
                <a:solidFill>
                  <a:schemeClr val="accent3"/>
                </a:solidFill>
              </a:rPr>
              <a:t>Image Text Extraction and NLP Analysis</a:t>
            </a:r>
            <a:endParaRPr lang="en-US" dirty="0">
              <a:solidFill>
                <a:schemeClr val="accent3"/>
              </a:solidFill>
            </a:endParaRPr>
          </a:p>
        </p:txBody>
      </p:sp>
      <p:sp>
        <p:nvSpPr>
          <p:cNvPr id="1756" name="Google Shape;1756;p51"/>
          <p:cNvSpPr txBox="1"/>
          <p:nvPr/>
        </p:nvSpPr>
        <p:spPr>
          <a:xfrm>
            <a:off x="4318150" y="2610160"/>
            <a:ext cx="2354700" cy="484500"/>
          </a:xfrm>
          <a:prstGeom prst="rect">
            <a:avLst/>
          </a:prstGeom>
          <a:noFill/>
          <a:ln>
            <a:noFill/>
          </a:ln>
        </p:spPr>
        <p:txBody>
          <a:bodyPr spcFirstLastPara="1" wrap="square" lIns="91425" tIns="91425" rIns="91425" bIns="91425" anchor="ctr" anchorCtr="0">
            <a:noAutofit/>
          </a:bodyPr>
          <a:lstStyle/>
          <a:p>
            <a:r>
              <a:rPr lang="en-US" dirty="0">
                <a:solidFill>
                  <a:schemeClr val="accent3"/>
                </a:solidFill>
              </a:rPr>
              <a:t>Topic Prediction</a:t>
            </a:r>
            <a:endParaRPr lang="en-US" sz="2800" dirty="0">
              <a:solidFill>
                <a:schemeClr val="accent3"/>
              </a:solidFill>
            </a:endParaRPr>
          </a:p>
        </p:txBody>
      </p:sp>
      <p:sp>
        <p:nvSpPr>
          <p:cNvPr id="1758" name="Google Shape;1758;p51"/>
          <p:cNvSpPr txBox="1"/>
          <p:nvPr/>
        </p:nvSpPr>
        <p:spPr>
          <a:xfrm>
            <a:off x="4318150" y="3395042"/>
            <a:ext cx="2354700" cy="484500"/>
          </a:xfrm>
          <a:prstGeom prst="rect">
            <a:avLst/>
          </a:prstGeom>
          <a:noFill/>
          <a:ln>
            <a:noFill/>
          </a:ln>
        </p:spPr>
        <p:txBody>
          <a:bodyPr spcFirstLastPara="1" wrap="square" lIns="91425" tIns="91425" rIns="91425" bIns="91425" anchor="ctr" anchorCtr="0">
            <a:noAutofit/>
          </a:bodyPr>
          <a:lstStyle/>
          <a:p>
            <a:pPr lvl="0"/>
            <a:r>
              <a:rPr lang="en" dirty="0">
                <a:solidFill>
                  <a:schemeClr val="accent3"/>
                </a:solidFill>
              </a:rPr>
              <a:t>MODEL </a:t>
            </a:r>
            <a:r>
              <a:rPr lang="en-US" dirty="0">
                <a:solidFill>
                  <a:schemeClr val="accent3"/>
                </a:solidFill>
              </a:rPr>
              <a:t>Experiment</a:t>
            </a:r>
            <a:endParaRPr dirty="0">
              <a:solidFill>
                <a:schemeClr val="accent3"/>
              </a:solidFill>
              <a:latin typeface="Montserrat"/>
              <a:ea typeface="Montserrat"/>
              <a:cs typeface="Montserrat"/>
              <a:sym typeface="Montserrat"/>
            </a:endParaRPr>
          </a:p>
        </p:txBody>
      </p:sp>
      <p:sp>
        <p:nvSpPr>
          <p:cNvPr id="1759" name="Google Shape;1759;p51"/>
          <p:cNvSpPr/>
          <p:nvPr/>
        </p:nvSpPr>
        <p:spPr>
          <a:xfrm rot="5400000">
            <a:off x="3590824" y="180527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rot="5400000">
            <a:off x="3590824" y="25739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rot="5400000">
            <a:off x="3590824" y="334262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51"/>
          <p:cNvGrpSpPr/>
          <p:nvPr/>
        </p:nvGrpSpPr>
        <p:grpSpPr>
          <a:xfrm>
            <a:off x="3736787" y="1889380"/>
            <a:ext cx="323975" cy="365789"/>
            <a:chOff x="4020665" y="1431080"/>
            <a:chExt cx="531542" cy="602023"/>
          </a:xfrm>
        </p:grpSpPr>
        <p:sp>
          <p:nvSpPr>
            <p:cNvPr id="1763" name="Google Shape;1763;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51"/>
          <p:cNvGrpSpPr/>
          <p:nvPr/>
        </p:nvGrpSpPr>
        <p:grpSpPr>
          <a:xfrm>
            <a:off x="3774797" y="2658069"/>
            <a:ext cx="247956" cy="365769"/>
            <a:chOff x="6162888" y="1431577"/>
            <a:chExt cx="414295" cy="601990"/>
          </a:xfrm>
        </p:grpSpPr>
        <p:sp>
          <p:nvSpPr>
            <p:cNvPr id="1779" name="Google Shape;1779;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51"/>
          <p:cNvGrpSpPr/>
          <p:nvPr/>
        </p:nvGrpSpPr>
        <p:grpSpPr>
          <a:xfrm>
            <a:off x="3702586" y="3426738"/>
            <a:ext cx="392377" cy="365773"/>
            <a:chOff x="4002290" y="2305475"/>
            <a:chExt cx="601990" cy="567794"/>
          </a:xfrm>
        </p:grpSpPr>
        <p:sp>
          <p:nvSpPr>
            <p:cNvPr id="1787" name="Google Shape;1787;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3" name="Google Shape;1803;p51"/>
          <p:cNvCxnSpPr>
            <a:stCxn id="1759" idx="2"/>
            <a:endCxn id="1731"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04" name="Google Shape;1804;p51"/>
          <p:cNvCxnSpPr>
            <a:stCxn id="1731" idx="0"/>
            <a:endCxn id="1761"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05" name="Google Shape;1805;p51"/>
          <p:cNvCxnSpPr>
            <a:stCxn id="1760" idx="2"/>
            <a:endCxn id="1731"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7" name="Google Shape;1857;p53"/>
          <p:cNvSpPr txBox="1">
            <a:spLocks noGrp="1"/>
          </p:cNvSpPr>
          <p:nvPr>
            <p:ph type="subTitle" idx="1"/>
          </p:nvPr>
        </p:nvSpPr>
        <p:spPr>
          <a:xfrm>
            <a:off x="720000" y="1448250"/>
            <a:ext cx="4483430" cy="3571222"/>
          </a:xfrm>
          <a:prstGeom prst="rect">
            <a:avLst/>
          </a:prstGeom>
        </p:spPr>
        <p:txBody>
          <a:bodyPr spcFirstLastPara="1" wrap="square" lIns="91425" tIns="91425" rIns="91425" bIns="91425" anchor="t" anchorCtr="0">
            <a:noAutofit/>
          </a:bodyPr>
          <a:lstStyle/>
          <a:p>
            <a:pPr marL="285750" indent="-285750"/>
            <a:r>
              <a:rPr lang="en-US" sz="1300" dirty="0"/>
              <a:t>We employed `</a:t>
            </a:r>
            <a:r>
              <a:rPr lang="en-US" sz="1300" b="1" dirty="0"/>
              <a:t>pytesseract</a:t>
            </a:r>
            <a:r>
              <a:rPr lang="en-US" sz="1300" dirty="0"/>
              <a:t>`, a Python wrapper for Google's Tesseract-OCR Engine, to seamlessly extract textual content from images. Tesseract, renowned for its open-source nature, is a robust optical character recognition (OCR) engine</a:t>
            </a:r>
            <a:r>
              <a:rPr lang="en-US" sz="1300" dirty="0" smtClean="0"/>
              <a:t>.</a:t>
            </a:r>
          </a:p>
          <a:p>
            <a:pPr marL="285750" indent="-285750"/>
            <a:endParaRPr lang="en-US" sz="1300" dirty="0"/>
          </a:p>
          <a:p>
            <a:pPr marL="285750" indent="-285750"/>
            <a:r>
              <a:rPr lang="en-US" dirty="0"/>
              <a:t>A custom-made class, created based on principles similar to those used in previous natural language processing (NLP) tasks, is referred to as a </a:t>
            </a:r>
            <a:r>
              <a:rPr lang="en-US" dirty="0" smtClean="0"/>
              <a:t>‘</a:t>
            </a:r>
            <a:r>
              <a:rPr lang="en-US" b="1" dirty="0" smtClean="0"/>
              <a:t>text_cleaner</a:t>
            </a:r>
            <a:r>
              <a:rPr lang="en-US" dirty="0"/>
              <a:t>' class. This class efficiently manages tasks like cleaning up text, reducing words to their basic forms (lemmatization), and identifying the types of words (part-of-speech tagging) in the extracted text.</a:t>
            </a:r>
            <a:endParaRPr dirty="0"/>
          </a:p>
        </p:txBody>
      </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
        <p:nvSpPr>
          <p:cNvPr id="18" name="Google Shape;1856;p53"/>
          <p:cNvSpPr txBox="1">
            <a:spLocks/>
          </p:cNvSpPr>
          <p:nvPr/>
        </p:nvSpPr>
        <p:spPr>
          <a:xfrm>
            <a:off x="720009" y="418824"/>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en-US" sz="2800" dirty="0" smtClean="0"/>
              <a:t>Image Text Extraction and NLP Analysis</a:t>
            </a:r>
            <a:endParaRPr lang="en-US" sz="2800" dirty="0"/>
          </a:p>
        </p:txBody>
      </p:sp>
      <p:pic>
        <p:nvPicPr>
          <p:cNvPr id="23" name="Google Shape;3147;p70"/>
          <p:cNvPicPr preferRelativeResize="0"/>
          <p:nvPr/>
        </p:nvPicPr>
        <p:blipFill rotWithShape="1">
          <a:blip r:embed="rId8">
            <a:alphaModFix/>
          </a:blip>
          <a:srcRect t="9256" b="9256"/>
          <a:stretch/>
        </p:blipFill>
        <p:spPr>
          <a:xfrm>
            <a:off x="5840013" y="1619897"/>
            <a:ext cx="2590896" cy="22498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7" name="Google Shape;1857;p53"/>
          <p:cNvSpPr txBox="1">
            <a:spLocks noGrp="1"/>
          </p:cNvSpPr>
          <p:nvPr>
            <p:ph type="subTitle" idx="1"/>
          </p:nvPr>
        </p:nvSpPr>
        <p:spPr>
          <a:xfrm>
            <a:off x="632248" y="919632"/>
            <a:ext cx="4527782" cy="4109568"/>
          </a:xfrm>
          <a:prstGeom prst="rect">
            <a:avLst/>
          </a:prstGeom>
        </p:spPr>
        <p:txBody>
          <a:bodyPr spcFirstLastPara="1" wrap="square" lIns="91425" tIns="91425" rIns="91425" bIns="91425" anchor="t" anchorCtr="0">
            <a:noAutofit/>
          </a:bodyPr>
          <a:lstStyle/>
          <a:p>
            <a:r>
              <a:rPr lang="en-US" sz="1200" b="1" dirty="0"/>
              <a:t>Turning Text into Numbers:</a:t>
            </a:r>
            <a:r>
              <a:rPr lang="en-US" sz="1200" dirty="0"/>
              <a:t> We have a way to convert our cleaned-up text into </a:t>
            </a:r>
            <a:r>
              <a:rPr lang="en-US" sz="1200" dirty="0" smtClean="0"/>
              <a:t>numbers.</a:t>
            </a:r>
          </a:p>
          <a:p>
            <a:endParaRPr lang="en-US" sz="1200" dirty="0" smtClean="0"/>
          </a:p>
          <a:p>
            <a:r>
              <a:rPr lang="en-US" sz="1200" b="1" dirty="0" smtClean="0"/>
              <a:t>Setting </a:t>
            </a:r>
            <a:r>
              <a:rPr lang="en-US" sz="1200" b="1" dirty="0"/>
              <a:t>a Limit:</a:t>
            </a:r>
            <a:r>
              <a:rPr lang="en-US" sz="1200" dirty="0"/>
              <a:t> We decide how long we want these numbers to be. </a:t>
            </a:r>
            <a:endParaRPr lang="en-US" sz="1200" dirty="0" smtClean="0"/>
          </a:p>
          <a:p>
            <a:endParaRPr lang="en-US" sz="1200" dirty="0" smtClean="0"/>
          </a:p>
          <a:p>
            <a:r>
              <a:rPr lang="en-US" sz="1200" b="1" dirty="0" smtClean="0"/>
              <a:t>Getting </a:t>
            </a:r>
            <a:r>
              <a:rPr lang="en-US" sz="1200" b="1" dirty="0"/>
              <a:t>Ready for Prediction:</a:t>
            </a:r>
            <a:r>
              <a:rPr lang="en-US" sz="1200" dirty="0"/>
              <a:t> Now, we're ready to use our model. We put these prepared numbers into our model, and it tells us how likely the text belongs to different categories</a:t>
            </a:r>
            <a:r>
              <a:rPr lang="en-US" sz="1200" dirty="0" smtClean="0"/>
              <a:t>.</a:t>
            </a:r>
          </a:p>
          <a:p>
            <a:endParaRPr lang="en-US" sz="1200" dirty="0"/>
          </a:p>
          <a:p>
            <a:r>
              <a:rPr lang="en-US" sz="1200" b="1" dirty="0"/>
              <a:t>Making the Final Call:</a:t>
            </a:r>
            <a:r>
              <a:rPr lang="en-US" sz="1200" dirty="0"/>
              <a:t> We find out which category has the highest chance based on the numbers our model gave us. This category is like the best guess for what the text is talking about</a:t>
            </a:r>
            <a:r>
              <a:rPr lang="en-US" sz="1200" dirty="0" smtClean="0"/>
              <a:t>.</a:t>
            </a:r>
          </a:p>
          <a:p>
            <a:endParaRPr lang="en-US" sz="1200" dirty="0" smtClean="0"/>
          </a:p>
          <a:p>
            <a:r>
              <a:rPr lang="en-US" sz="1200" b="1" dirty="0"/>
              <a:t>Labeling the Topic:</a:t>
            </a:r>
            <a:r>
              <a:rPr lang="en-US" sz="1200" dirty="0"/>
              <a:t>.' Depending on the highest chance we got from our model, we decide which topic the text fits best. </a:t>
            </a:r>
            <a:endParaRPr lang="en-US" sz="1200" dirty="0" smtClean="0"/>
          </a:p>
          <a:p>
            <a:endParaRPr lang="en-US" sz="1200" dirty="0"/>
          </a:p>
          <a:p>
            <a:r>
              <a:rPr lang="en-US" sz="1200" b="1" dirty="0"/>
              <a:t>Printing the Result</a:t>
            </a:r>
            <a:endParaRPr lang="en-US" sz="1200" dirty="0"/>
          </a:p>
          <a:p>
            <a:endParaRPr lang="en-US" dirty="0"/>
          </a:p>
        </p:txBody>
      </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
        <p:nvSpPr>
          <p:cNvPr id="18" name="Google Shape;1856;p53"/>
          <p:cNvSpPr txBox="1">
            <a:spLocks/>
          </p:cNvSpPr>
          <p:nvPr/>
        </p:nvSpPr>
        <p:spPr>
          <a:xfrm>
            <a:off x="901701" y="201614"/>
            <a:ext cx="71990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en-US" dirty="0"/>
              <a:t>Topic Prediction</a:t>
            </a:r>
            <a:endParaRPr lang="en-US" sz="2800" dirty="0"/>
          </a:p>
        </p:txBody>
      </p:sp>
      <p:pic>
        <p:nvPicPr>
          <p:cNvPr id="31" name="Google Shape;3140;p70"/>
          <p:cNvPicPr preferRelativeResize="0"/>
          <p:nvPr/>
        </p:nvPicPr>
        <p:blipFill rotWithShape="1">
          <a:blip r:embed="rId8">
            <a:alphaModFix/>
          </a:blip>
          <a:srcRect t="16547" b="16540"/>
          <a:stretch/>
        </p:blipFill>
        <p:spPr>
          <a:xfrm>
            <a:off x="5827277" y="1505569"/>
            <a:ext cx="2862292" cy="2066645"/>
          </a:xfrm>
          <a:prstGeom prst="rect">
            <a:avLst/>
          </a:prstGeom>
          <a:noFill/>
          <a:ln>
            <a:noFill/>
          </a:ln>
        </p:spPr>
      </p:pic>
    </p:spTree>
    <p:extLst>
      <p:ext uri="{BB962C8B-B14F-4D97-AF65-F5344CB8AC3E}">
        <p14:creationId xmlns:p14="http://schemas.microsoft.com/office/powerpoint/2010/main" val="49621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200871" y="828425"/>
            <a:ext cx="5401883" cy="3735722"/>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5608470" y="1794604"/>
            <a:ext cx="3157500" cy="1078500"/>
          </a:xfrm>
          <a:prstGeom prst="rect">
            <a:avLst/>
          </a:prstGeom>
        </p:spPr>
        <p:txBody>
          <a:bodyPr spcFirstLastPara="1" wrap="square" lIns="91425" tIns="91425" rIns="91425" bIns="91425" anchor="b" anchorCtr="0">
            <a:noAutofit/>
          </a:bodyPr>
          <a:lstStyle/>
          <a:p>
            <a:pPr lvl="0" algn="l"/>
            <a:r>
              <a:rPr lang="en" dirty="0" smtClean="0"/>
              <a:t>MODEL </a:t>
            </a:r>
            <a:r>
              <a:rPr lang="en-US" dirty="0" smtClean="0"/>
              <a:t>Experiment</a:t>
            </a:r>
            <a:endParaRPr dirty="0"/>
          </a:p>
        </p:txBody>
      </p:sp>
      <p:sp>
        <p:nvSpPr>
          <p:cNvPr id="1884" name="Google Shape;1884;p54"/>
          <p:cNvSpPr txBox="1">
            <a:spLocks noGrp="1"/>
          </p:cNvSpPr>
          <p:nvPr>
            <p:ph type="subTitle" idx="1"/>
          </p:nvPr>
        </p:nvSpPr>
        <p:spPr>
          <a:xfrm>
            <a:off x="5608688" y="2873081"/>
            <a:ext cx="31575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You can replace the image on the screen with your own work. Just right-click on it and select “Replace image”</a:t>
            </a:r>
            <a:endParaRPr dirty="0"/>
          </a:p>
        </p:txBody>
      </p:sp>
      <p:grpSp>
        <p:nvGrpSpPr>
          <p:cNvPr id="1885" name="Google Shape;1885;p54"/>
          <p:cNvGrpSpPr/>
          <p:nvPr/>
        </p:nvGrpSpPr>
        <p:grpSpPr>
          <a:xfrm>
            <a:off x="800110" y="4915791"/>
            <a:ext cx="109208" cy="116798"/>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6" name="Google Shape;1896;p54"/>
          <p:cNvPicPr preferRelativeResize="0"/>
          <p:nvPr/>
        </p:nvPicPr>
        <p:blipFill rotWithShape="1">
          <a:blip r:embed="rId6">
            <a:alphaModFix/>
          </a:blip>
          <a:srcRect l="22009" r="18455"/>
          <a:stretch/>
        </p:blipFill>
        <p:spPr>
          <a:xfrm rot="-8788535">
            <a:off x="4528226" y="3545437"/>
            <a:ext cx="917219" cy="866621"/>
          </a:xfrm>
          <a:prstGeom prst="rect">
            <a:avLst/>
          </a:prstGeom>
          <a:noFill/>
          <a:ln>
            <a:noFill/>
          </a:ln>
        </p:spPr>
      </p:pic>
      <p:grpSp>
        <p:nvGrpSpPr>
          <p:cNvPr id="23" name="Google Shape;1885;p54"/>
          <p:cNvGrpSpPr/>
          <p:nvPr/>
        </p:nvGrpSpPr>
        <p:grpSpPr>
          <a:xfrm>
            <a:off x="952510" y="5068191"/>
            <a:ext cx="109208" cy="116798"/>
            <a:chOff x="3104875" y="1099400"/>
            <a:chExt cx="76825" cy="76800"/>
          </a:xfrm>
        </p:grpSpPr>
        <p:sp>
          <p:nvSpPr>
            <p:cNvPr id="24"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oogle Shape;1895;p54"/>
          <p:cNvPicPr preferRelativeResize="0"/>
          <p:nvPr/>
        </p:nvPicPr>
        <p:blipFill>
          <a:blip r:embed="rId7">
            <a:extLst>
              <a:ext uri="{28A0092B-C50C-407E-A947-70E740481C1C}">
                <a14:useLocalDpi xmlns:a14="http://schemas.microsoft.com/office/drawing/2010/main" val="0"/>
              </a:ext>
            </a:extLst>
          </a:blip>
          <a:stretch>
            <a:fillRect/>
          </a:stretch>
        </p:blipFill>
        <p:spPr>
          <a:xfrm>
            <a:off x="761496" y="1180800"/>
            <a:ext cx="4280631" cy="2900156"/>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grpSp>
        <p:nvGrpSpPr>
          <p:cNvPr id="38" name="Google Shape;1924;p56"/>
          <p:cNvGrpSpPr/>
          <p:nvPr/>
        </p:nvGrpSpPr>
        <p:grpSpPr>
          <a:xfrm>
            <a:off x="3419475" y="607800"/>
            <a:ext cx="1815104" cy="1763925"/>
            <a:chOff x="5132202" y="929275"/>
            <a:chExt cx="3246461" cy="2819752"/>
          </a:xfrm>
        </p:grpSpPr>
        <p:grpSp>
          <p:nvGrpSpPr>
            <p:cNvPr id="39" name="Google Shape;1925;p56"/>
            <p:cNvGrpSpPr/>
            <p:nvPr/>
          </p:nvGrpSpPr>
          <p:grpSpPr>
            <a:xfrm>
              <a:off x="5132202" y="929275"/>
              <a:ext cx="3246461" cy="2819752"/>
              <a:chOff x="5132202" y="929275"/>
              <a:chExt cx="3246461" cy="2819752"/>
            </a:xfrm>
          </p:grpSpPr>
          <p:sp>
            <p:nvSpPr>
              <p:cNvPr id="41"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 name="Google Shape;1948;p56"/>
          <p:cNvPicPr preferRelativeResize="0"/>
          <p:nvPr/>
        </p:nvPicPr>
        <p:blipFill>
          <a:blip r:embed="rId8">
            <a:extLst>
              <a:ext uri="{28A0092B-C50C-407E-A947-70E740481C1C}">
                <a14:useLocalDpi xmlns:a14="http://schemas.microsoft.com/office/drawing/2010/main" val="0"/>
              </a:ext>
            </a:extLst>
          </a:blip>
          <a:stretch>
            <a:fillRect/>
          </a:stretch>
        </p:blipFill>
        <p:spPr>
          <a:xfrm>
            <a:off x="3502258" y="898223"/>
            <a:ext cx="1661644" cy="1108109"/>
          </a:xfrm>
          <a:prstGeom prst="rect">
            <a:avLst/>
          </a:prstGeom>
          <a:noFill/>
          <a:ln w="1905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3091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200871" y="828425"/>
            <a:ext cx="5401883" cy="3735722"/>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5608470" y="1794604"/>
            <a:ext cx="3157500" cy="1078500"/>
          </a:xfrm>
          <a:prstGeom prst="rect">
            <a:avLst/>
          </a:prstGeom>
        </p:spPr>
        <p:txBody>
          <a:bodyPr spcFirstLastPara="1" wrap="square" lIns="91425" tIns="91425" rIns="91425" bIns="91425" anchor="b" anchorCtr="0">
            <a:noAutofit/>
          </a:bodyPr>
          <a:lstStyle/>
          <a:p>
            <a:pPr lvl="0" algn="l"/>
            <a:r>
              <a:rPr lang="en" dirty="0" smtClean="0"/>
              <a:t>MODEL </a:t>
            </a:r>
            <a:r>
              <a:rPr lang="en-US" dirty="0"/>
              <a:t>Experiment</a:t>
            </a:r>
            <a:endParaRPr dirty="0"/>
          </a:p>
        </p:txBody>
      </p:sp>
      <p:sp>
        <p:nvSpPr>
          <p:cNvPr id="1884" name="Google Shape;1884;p54"/>
          <p:cNvSpPr txBox="1">
            <a:spLocks noGrp="1"/>
          </p:cNvSpPr>
          <p:nvPr>
            <p:ph type="subTitle" idx="1"/>
          </p:nvPr>
        </p:nvSpPr>
        <p:spPr>
          <a:xfrm>
            <a:off x="5608688" y="2873081"/>
            <a:ext cx="31575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You can replace the image on the screen with your own work. Just right-click on it and select “Replace image”</a:t>
            </a:r>
            <a:endParaRPr dirty="0"/>
          </a:p>
        </p:txBody>
      </p:sp>
      <p:grpSp>
        <p:nvGrpSpPr>
          <p:cNvPr id="1885" name="Google Shape;1885;p54"/>
          <p:cNvGrpSpPr/>
          <p:nvPr/>
        </p:nvGrpSpPr>
        <p:grpSpPr>
          <a:xfrm>
            <a:off x="800110" y="4915791"/>
            <a:ext cx="109208" cy="116798"/>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54"/>
          <p:cNvGrpSpPr/>
          <p:nvPr/>
        </p:nvGrpSpPr>
        <p:grpSpPr>
          <a:xfrm>
            <a:off x="5217975" y="1028400"/>
            <a:ext cx="76825" cy="76800"/>
            <a:chOff x="3104875" y="1099400"/>
            <a:chExt cx="76825" cy="76800"/>
          </a:xfrm>
        </p:grpSpPr>
        <p:sp>
          <p:nvSpPr>
            <p:cNvPr id="1889"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6" name="Google Shape;1896;p54"/>
          <p:cNvPicPr preferRelativeResize="0"/>
          <p:nvPr/>
        </p:nvPicPr>
        <p:blipFill rotWithShape="1">
          <a:blip r:embed="rId6">
            <a:alphaModFix/>
          </a:blip>
          <a:srcRect l="22009" r="18455"/>
          <a:stretch/>
        </p:blipFill>
        <p:spPr>
          <a:xfrm rot="-8788535">
            <a:off x="4528226" y="3545437"/>
            <a:ext cx="917219" cy="866621"/>
          </a:xfrm>
          <a:prstGeom prst="rect">
            <a:avLst/>
          </a:prstGeom>
          <a:noFill/>
          <a:ln>
            <a:noFill/>
          </a:ln>
        </p:spPr>
      </p:pic>
      <p:grpSp>
        <p:nvGrpSpPr>
          <p:cNvPr id="23" name="Google Shape;1885;p54"/>
          <p:cNvGrpSpPr/>
          <p:nvPr/>
        </p:nvGrpSpPr>
        <p:grpSpPr>
          <a:xfrm>
            <a:off x="952510" y="5068191"/>
            <a:ext cx="109208" cy="116798"/>
            <a:chOff x="3104875" y="1099400"/>
            <a:chExt cx="76825" cy="76800"/>
          </a:xfrm>
        </p:grpSpPr>
        <p:sp>
          <p:nvSpPr>
            <p:cNvPr id="24"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888;p54"/>
          <p:cNvGrpSpPr/>
          <p:nvPr/>
        </p:nvGrpSpPr>
        <p:grpSpPr>
          <a:xfrm>
            <a:off x="5370375" y="1180800"/>
            <a:ext cx="76825" cy="76800"/>
            <a:chOff x="3104875" y="1099400"/>
            <a:chExt cx="76825" cy="76800"/>
          </a:xfrm>
        </p:grpSpPr>
        <p:sp>
          <p:nvSpPr>
            <p:cNvPr id="27"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oogle Shape;1895;p54"/>
          <p:cNvPicPr preferRelativeResize="0"/>
          <p:nvPr/>
        </p:nvPicPr>
        <p:blipFill>
          <a:blip r:embed="rId7">
            <a:extLst>
              <a:ext uri="{28A0092B-C50C-407E-A947-70E740481C1C}">
                <a14:useLocalDpi xmlns:a14="http://schemas.microsoft.com/office/drawing/2010/main" val="0"/>
              </a:ext>
            </a:extLst>
          </a:blip>
          <a:stretch>
            <a:fillRect/>
          </a:stretch>
        </p:blipFill>
        <p:spPr>
          <a:xfrm>
            <a:off x="623118" y="1180800"/>
            <a:ext cx="4557388" cy="2900156"/>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grpSp>
        <p:nvGrpSpPr>
          <p:cNvPr id="38" name="Google Shape;1924;p56"/>
          <p:cNvGrpSpPr/>
          <p:nvPr/>
        </p:nvGrpSpPr>
        <p:grpSpPr>
          <a:xfrm>
            <a:off x="3120661" y="197746"/>
            <a:ext cx="2472722" cy="2541320"/>
            <a:chOff x="5132202" y="929275"/>
            <a:chExt cx="3246461" cy="2819752"/>
          </a:xfrm>
        </p:grpSpPr>
        <p:grpSp>
          <p:nvGrpSpPr>
            <p:cNvPr id="39" name="Google Shape;1925;p56"/>
            <p:cNvGrpSpPr/>
            <p:nvPr/>
          </p:nvGrpSpPr>
          <p:grpSpPr>
            <a:xfrm>
              <a:off x="5132202" y="929275"/>
              <a:ext cx="3246461" cy="2819752"/>
              <a:chOff x="5132202" y="929275"/>
              <a:chExt cx="3246461" cy="2819752"/>
            </a:xfrm>
          </p:grpSpPr>
          <p:sp>
            <p:nvSpPr>
              <p:cNvPr id="41"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 name="Google Shape;1948;p56"/>
          <p:cNvPicPr preferRelativeResize="0"/>
          <p:nvPr/>
        </p:nvPicPr>
        <p:blipFill>
          <a:blip r:embed="rId8">
            <a:extLst>
              <a:ext uri="{28A0092B-C50C-407E-A947-70E740481C1C}">
                <a14:useLocalDpi xmlns:a14="http://schemas.microsoft.com/office/drawing/2010/main" val="0"/>
              </a:ext>
            </a:extLst>
          </a:blip>
          <a:stretch>
            <a:fillRect/>
          </a:stretch>
        </p:blipFill>
        <p:spPr>
          <a:xfrm>
            <a:off x="3236791" y="898223"/>
            <a:ext cx="2192579" cy="1108109"/>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200871" y="828425"/>
            <a:ext cx="5401883" cy="3735722"/>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4"/>
          <p:cNvGrpSpPr/>
          <p:nvPr/>
        </p:nvGrpSpPr>
        <p:grpSpPr>
          <a:xfrm>
            <a:off x="800110" y="4915791"/>
            <a:ext cx="109208" cy="116798"/>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54"/>
          <p:cNvGrpSpPr/>
          <p:nvPr/>
        </p:nvGrpSpPr>
        <p:grpSpPr>
          <a:xfrm>
            <a:off x="6870938" y="795239"/>
            <a:ext cx="76825" cy="76800"/>
            <a:chOff x="3104875" y="1099400"/>
            <a:chExt cx="76825" cy="76800"/>
          </a:xfrm>
        </p:grpSpPr>
        <p:sp>
          <p:nvSpPr>
            <p:cNvPr id="1889"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6" name="Google Shape;1896;p54"/>
          <p:cNvPicPr preferRelativeResize="0"/>
          <p:nvPr/>
        </p:nvPicPr>
        <p:blipFill rotWithShape="1">
          <a:blip r:embed="rId6">
            <a:alphaModFix/>
          </a:blip>
          <a:srcRect l="22009" r="18455"/>
          <a:stretch/>
        </p:blipFill>
        <p:spPr>
          <a:xfrm rot="-8788535">
            <a:off x="4528226" y="3545437"/>
            <a:ext cx="917219" cy="866621"/>
          </a:xfrm>
          <a:prstGeom prst="rect">
            <a:avLst/>
          </a:prstGeom>
          <a:noFill/>
          <a:ln>
            <a:noFill/>
          </a:ln>
        </p:spPr>
      </p:pic>
      <p:grpSp>
        <p:nvGrpSpPr>
          <p:cNvPr id="23" name="Google Shape;1885;p54"/>
          <p:cNvGrpSpPr/>
          <p:nvPr/>
        </p:nvGrpSpPr>
        <p:grpSpPr>
          <a:xfrm>
            <a:off x="952510" y="5068191"/>
            <a:ext cx="109208" cy="116798"/>
            <a:chOff x="3104875" y="1099400"/>
            <a:chExt cx="76825" cy="76800"/>
          </a:xfrm>
        </p:grpSpPr>
        <p:sp>
          <p:nvSpPr>
            <p:cNvPr id="24"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888;p54"/>
          <p:cNvGrpSpPr/>
          <p:nvPr/>
        </p:nvGrpSpPr>
        <p:grpSpPr>
          <a:xfrm>
            <a:off x="7023338" y="947639"/>
            <a:ext cx="76825" cy="76800"/>
            <a:chOff x="3104875" y="1099400"/>
            <a:chExt cx="76825" cy="76800"/>
          </a:xfrm>
        </p:grpSpPr>
        <p:sp>
          <p:nvSpPr>
            <p:cNvPr id="27"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oogle Shape;1895;p54"/>
          <p:cNvPicPr preferRelativeResize="0"/>
          <p:nvPr/>
        </p:nvPicPr>
        <p:blipFill>
          <a:blip r:embed="rId7">
            <a:extLst>
              <a:ext uri="{28A0092B-C50C-407E-A947-70E740481C1C}">
                <a14:useLocalDpi xmlns:a14="http://schemas.microsoft.com/office/drawing/2010/main" val="0"/>
              </a:ext>
            </a:extLst>
          </a:blip>
          <a:stretch>
            <a:fillRect/>
          </a:stretch>
        </p:blipFill>
        <p:spPr>
          <a:xfrm>
            <a:off x="713015" y="1180800"/>
            <a:ext cx="4377594" cy="2900156"/>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grpSp>
        <p:nvGrpSpPr>
          <p:cNvPr id="38" name="Google Shape;1924;p56"/>
          <p:cNvGrpSpPr/>
          <p:nvPr/>
        </p:nvGrpSpPr>
        <p:grpSpPr>
          <a:xfrm>
            <a:off x="4773624" y="-35415"/>
            <a:ext cx="3799438" cy="1953323"/>
            <a:chOff x="5132202" y="929275"/>
            <a:chExt cx="3246461" cy="2819752"/>
          </a:xfrm>
        </p:grpSpPr>
        <p:grpSp>
          <p:nvGrpSpPr>
            <p:cNvPr id="39" name="Google Shape;1925;p56"/>
            <p:cNvGrpSpPr/>
            <p:nvPr/>
          </p:nvGrpSpPr>
          <p:grpSpPr>
            <a:xfrm>
              <a:off x="5132202" y="929275"/>
              <a:ext cx="3246461" cy="2819752"/>
              <a:chOff x="5132202" y="929275"/>
              <a:chExt cx="3246461" cy="2819752"/>
            </a:xfrm>
          </p:grpSpPr>
          <p:sp>
            <p:nvSpPr>
              <p:cNvPr id="41"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 name="Google Shape;1948;p56"/>
          <p:cNvPicPr preferRelativeResize="0"/>
          <p:nvPr/>
        </p:nvPicPr>
        <p:blipFill>
          <a:blip r:embed="rId8">
            <a:extLst>
              <a:ext uri="{28A0092B-C50C-407E-A947-70E740481C1C}">
                <a14:useLocalDpi xmlns:a14="http://schemas.microsoft.com/office/drawing/2010/main" val="0"/>
              </a:ext>
            </a:extLst>
          </a:blip>
          <a:stretch>
            <a:fillRect/>
          </a:stretch>
        </p:blipFill>
        <p:spPr>
          <a:xfrm>
            <a:off x="4889754" y="259925"/>
            <a:ext cx="3533025" cy="1246951"/>
          </a:xfrm>
          <a:prstGeom prst="rect">
            <a:avLst/>
          </a:prstGeom>
          <a:noFill/>
          <a:ln w="19050" cap="flat" cmpd="sng">
            <a:solidFill>
              <a:schemeClr val="dk1"/>
            </a:solidFill>
            <a:prstDash val="solid"/>
            <a:round/>
            <a:headEnd type="none" w="sm" len="sm"/>
            <a:tailEnd type="none" w="sm" len="sm"/>
          </a:ln>
        </p:spPr>
      </p:pic>
      <p:sp>
        <p:nvSpPr>
          <p:cNvPr id="63" name="Google Shape;1883;p54"/>
          <p:cNvSpPr txBox="1">
            <a:spLocks/>
          </p:cNvSpPr>
          <p:nvPr/>
        </p:nvSpPr>
        <p:spPr>
          <a:xfrm>
            <a:off x="5727039" y="1826966"/>
            <a:ext cx="3157500" cy="107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l"/>
            <a:r>
              <a:rPr lang="en-US" dirty="0" smtClean="0"/>
              <a:t>MODEL Experiment</a:t>
            </a:r>
            <a:endParaRPr lang="en-US" dirty="0"/>
          </a:p>
        </p:txBody>
      </p:sp>
    </p:spTree>
    <p:extLst>
      <p:ext uri="{BB962C8B-B14F-4D97-AF65-F5344CB8AC3E}">
        <p14:creationId xmlns:p14="http://schemas.microsoft.com/office/powerpoint/2010/main" val="152323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200871" y="828425"/>
            <a:ext cx="5401883" cy="3735722"/>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5608470" y="1794604"/>
            <a:ext cx="3157500" cy="1078500"/>
          </a:xfrm>
          <a:prstGeom prst="rect">
            <a:avLst/>
          </a:prstGeom>
        </p:spPr>
        <p:txBody>
          <a:bodyPr spcFirstLastPara="1" wrap="square" lIns="91425" tIns="91425" rIns="91425" bIns="91425" anchor="b" anchorCtr="0">
            <a:noAutofit/>
          </a:bodyPr>
          <a:lstStyle/>
          <a:p>
            <a:pPr lvl="0" algn="l"/>
            <a:r>
              <a:rPr lang="en" dirty="0" smtClean="0"/>
              <a:t>MODEL </a:t>
            </a:r>
            <a:r>
              <a:rPr lang="en-US" dirty="0"/>
              <a:t>Experiment</a:t>
            </a:r>
            <a:endParaRPr dirty="0"/>
          </a:p>
        </p:txBody>
      </p:sp>
      <p:grpSp>
        <p:nvGrpSpPr>
          <p:cNvPr id="1885" name="Google Shape;1885;p54"/>
          <p:cNvGrpSpPr/>
          <p:nvPr/>
        </p:nvGrpSpPr>
        <p:grpSpPr>
          <a:xfrm>
            <a:off x="800110" y="4915791"/>
            <a:ext cx="109208" cy="116798"/>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6" name="Google Shape;1896;p54"/>
          <p:cNvPicPr preferRelativeResize="0"/>
          <p:nvPr/>
        </p:nvPicPr>
        <p:blipFill rotWithShape="1">
          <a:blip r:embed="rId6">
            <a:alphaModFix/>
          </a:blip>
          <a:srcRect l="22009" r="18455"/>
          <a:stretch/>
        </p:blipFill>
        <p:spPr>
          <a:xfrm rot="-8788535">
            <a:off x="4528226" y="3545437"/>
            <a:ext cx="917219" cy="866621"/>
          </a:xfrm>
          <a:prstGeom prst="rect">
            <a:avLst/>
          </a:prstGeom>
          <a:noFill/>
          <a:ln>
            <a:noFill/>
          </a:ln>
        </p:spPr>
      </p:pic>
      <p:grpSp>
        <p:nvGrpSpPr>
          <p:cNvPr id="23" name="Google Shape;1885;p54"/>
          <p:cNvGrpSpPr/>
          <p:nvPr/>
        </p:nvGrpSpPr>
        <p:grpSpPr>
          <a:xfrm>
            <a:off x="952510" y="5068191"/>
            <a:ext cx="109208" cy="116798"/>
            <a:chOff x="3104875" y="1099400"/>
            <a:chExt cx="76825" cy="76800"/>
          </a:xfrm>
        </p:grpSpPr>
        <p:sp>
          <p:nvSpPr>
            <p:cNvPr id="24"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oogle Shape;1895;p54"/>
          <p:cNvPicPr preferRelativeResize="0"/>
          <p:nvPr/>
        </p:nvPicPr>
        <p:blipFill>
          <a:blip r:embed="rId7">
            <a:extLst>
              <a:ext uri="{28A0092B-C50C-407E-A947-70E740481C1C}">
                <a14:useLocalDpi xmlns:a14="http://schemas.microsoft.com/office/drawing/2010/main" val="0"/>
              </a:ext>
            </a:extLst>
          </a:blip>
          <a:stretch>
            <a:fillRect/>
          </a:stretch>
        </p:blipFill>
        <p:spPr>
          <a:xfrm>
            <a:off x="1116762" y="1180800"/>
            <a:ext cx="3570100" cy="2900156"/>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grpSp>
        <p:nvGrpSpPr>
          <p:cNvPr id="38" name="Google Shape;1924;p56"/>
          <p:cNvGrpSpPr/>
          <p:nvPr/>
        </p:nvGrpSpPr>
        <p:grpSpPr>
          <a:xfrm>
            <a:off x="3926867" y="146837"/>
            <a:ext cx="2082186" cy="1694517"/>
            <a:chOff x="3539019" y="1019931"/>
            <a:chExt cx="3246461" cy="2819752"/>
          </a:xfrm>
        </p:grpSpPr>
        <p:grpSp>
          <p:nvGrpSpPr>
            <p:cNvPr id="39" name="Google Shape;1925;p56"/>
            <p:cNvGrpSpPr/>
            <p:nvPr/>
          </p:nvGrpSpPr>
          <p:grpSpPr>
            <a:xfrm>
              <a:off x="3539019" y="1019931"/>
              <a:ext cx="3246461" cy="2819752"/>
              <a:chOff x="3539019" y="1019931"/>
              <a:chExt cx="3246461" cy="2819752"/>
            </a:xfrm>
          </p:grpSpPr>
          <p:sp>
            <p:nvSpPr>
              <p:cNvPr id="41" name="Google Shape;1926;p56"/>
              <p:cNvSpPr/>
              <p:nvPr/>
            </p:nvSpPr>
            <p:spPr>
              <a:xfrm>
                <a:off x="3539019" y="1019931"/>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46;p56"/>
              <p:cNvSpPr/>
              <p:nvPr/>
            </p:nvSpPr>
            <p:spPr>
              <a:xfrm>
                <a:off x="3627785" y="3572344"/>
                <a:ext cx="3004463" cy="17384"/>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947;p56"/>
            <p:cNvSpPr/>
            <p:nvPr/>
          </p:nvSpPr>
          <p:spPr>
            <a:xfrm>
              <a:off x="3889916" y="1416650"/>
              <a:ext cx="2421091" cy="1813112"/>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 name="Google Shape;1948;p56"/>
          <p:cNvPicPr preferRelativeResize="0"/>
          <p:nvPr/>
        </p:nvPicPr>
        <p:blipFill>
          <a:blip r:embed="rId8">
            <a:extLst>
              <a:ext uri="{28A0092B-C50C-407E-A947-70E740481C1C}">
                <a14:useLocalDpi xmlns:a14="http://schemas.microsoft.com/office/drawing/2010/main" val="0"/>
              </a:ext>
            </a:extLst>
          </a:blip>
          <a:stretch>
            <a:fillRect/>
          </a:stretch>
        </p:blipFill>
        <p:spPr>
          <a:xfrm>
            <a:off x="4169327" y="414669"/>
            <a:ext cx="1524696" cy="1047413"/>
          </a:xfrm>
          <a:prstGeom prst="rect">
            <a:avLst/>
          </a:prstGeom>
          <a:noFill/>
          <a:ln w="1905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21257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p>
            <a:pPr lvl="0"/>
            <a:r>
              <a:rPr lang="en-US" dirty="0"/>
              <a:t>Evolutionary Vision</a:t>
            </a:r>
            <a:endParaRPr dirty="0"/>
          </a:p>
        </p:txBody>
      </p:sp>
      <p:sp>
        <p:nvSpPr>
          <p:cNvPr id="1903" name="Google Shape;1903;p55"/>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p>
            <a:pPr marL="0" lvl="0" indent="0">
              <a:buNone/>
            </a:pPr>
            <a:r>
              <a:rPr lang="en-US" dirty="0"/>
              <a:t>Envisioning the Future of Our Model: As you've noticed, our current model, while not overly complex, shows promise for improvement. Our journey ahead involves elevating this model to new </a:t>
            </a:r>
            <a:r>
              <a:rPr lang="en-US" dirty="0" smtClean="0"/>
              <a:t>heights.</a:t>
            </a:r>
          </a:p>
          <a:p>
            <a:pPr marL="0" lvl="0" indent="0">
              <a:buNone/>
            </a:pPr>
            <a:endParaRPr dirty="0"/>
          </a:p>
        </p:txBody>
      </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r>
              <a:rPr lang="en-US" sz="4400" dirty="0">
                <a:uFill>
                  <a:noFill/>
                </a:uFill>
              </a:rPr>
              <a:t>INTRODUCTION</a:t>
            </a:r>
            <a:endParaRPr lang="en-US" sz="4400" dirty="0"/>
          </a:p>
        </p:txBody>
      </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3" name="Google Shape;1903;p55"/>
          <p:cNvSpPr txBox="1">
            <a:spLocks noGrp="1"/>
          </p:cNvSpPr>
          <p:nvPr>
            <p:ph type="subTitle" idx="1"/>
          </p:nvPr>
        </p:nvSpPr>
        <p:spPr>
          <a:xfrm>
            <a:off x="719994" y="1675242"/>
            <a:ext cx="4466400" cy="2709347"/>
          </a:xfrm>
          <a:prstGeom prst="rect">
            <a:avLst/>
          </a:prstGeom>
        </p:spPr>
        <p:txBody>
          <a:bodyPr spcFirstLastPara="1" wrap="square" lIns="91425" tIns="91425" rIns="91425" bIns="91425" anchor="t" anchorCtr="0">
            <a:noAutofit/>
          </a:bodyPr>
          <a:lstStyle/>
          <a:p>
            <a:r>
              <a:rPr lang="en-US" sz="1200" dirty="0"/>
              <a:t>Firstly, we aim to broaden the scope of our model's capabilities. Expanding beyond the existing topics, we're determined to incorporate additional subjects, making it even more versatile and insightful. This will empower our model to offer insights and categorizations across a wide array of domains.</a:t>
            </a:r>
          </a:p>
          <a:p>
            <a:r>
              <a:rPr lang="en-US" sz="1200" dirty="0"/>
              <a:t>Secondly, our goal is specialization. We're diligently working to refine our model's abilities, enabling it not only to classify topics but to understand the nuances and intricacies of each topic itself. This advancement will open doors to various industries and applications, establishing our model as a valuable asset in numerous fields</a:t>
            </a:r>
            <a:r>
              <a:rPr lang="en-US" sz="1200" dirty="0" smtClean="0"/>
              <a:t>.</a:t>
            </a:r>
            <a:endParaRPr lang="en-US" sz="1200" dirty="0"/>
          </a:p>
        </p:txBody>
      </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extLst>
      <p:ext uri="{BB962C8B-B14F-4D97-AF65-F5344CB8AC3E}">
        <p14:creationId xmlns:p14="http://schemas.microsoft.com/office/powerpoint/2010/main" val="1202032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3" name="Google Shape;1903;p55"/>
          <p:cNvSpPr txBox="1">
            <a:spLocks noGrp="1"/>
          </p:cNvSpPr>
          <p:nvPr>
            <p:ph type="subTitle" idx="1"/>
          </p:nvPr>
        </p:nvSpPr>
        <p:spPr>
          <a:xfrm>
            <a:off x="720000" y="2246199"/>
            <a:ext cx="4466400" cy="2004787"/>
          </a:xfrm>
          <a:prstGeom prst="rect">
            <a:avLst/>
          </a:prstGeom>
        </p:spPr>
        <p:txBody>
          <a:bodyPr spcFirstLastPara="1" wrap="square" lIns="91425" tIns="91425" rIns="91425" bIns="91425" anchor="t" anchorCtr="0">
            <a:noAutofit/>
          </a:bodyPr>
          <a:lstStyle/>
          <a:p>
            <a:r>
              <a:rPr lang="en-US" dirty="0"/>
              <a:t>Furthermore, we're dedicated to enhancing the model's user experience. We're developing a user-friendly interface that empowers users to effortlessly explore and interact with images. By providing expanded options, we're ensuring that users have greater control and flexibility in utilizing our model for their specific needs.</a:t>
            </a:r>
          </a:p>
          <a:p>
            <a:pPr marL="0" lvl="0" indent="0">
              <a:buNone/>
            </a:pPr>
            <a:endParaRPr lang="en-US" dirty="0"/>
          </a:p>
          <a:p>
            <a:pPr marL="0" lvl="0" indent="0">
              <a:buNone/>
            </a:pPr>
            <a:endParaRPr lang="en-US" dirty="0"/>
          </a:p>
          <a:p>
            <a:pPr marL="0" lvl="0" indent="0">
              <a:buNone/>
            </a:pPr>
            <a:endParaRPr lang="en-US" dirty="0"/>
          </a:p>
          <a:p>
            <a:pPr marL="0" lvl="0" indent="0">
              <a:buNone/>
            </a:pPr>
            <a:endParaRPr dirty="0"/>
          </a:p>
        </p:txBody>
      </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extLst>
      <p:ext uri="{BB962C8B-B14F-4D97-AF65-F5344CB8AC3E}">
        <p14:creationId xmlns:p14="http://schemas.microsoft.com/office/powerpoint/2010/main" val="412539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63">
            <a:hlinkClick r:id="rId3"/>
          </p:cNvPr>
          <p:cNvSpPr/>
          <p:nvPr/>
        </p:nvSpPr>
        <p:spPr>
          <a:xfrm rot="5400000">
            <a:off x="4264049" y="30201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dirty="0"/>
          </a:p>
        </p:txBody>
      </p:sp>
      <p:sp>
        <p:nvSpPr>
          <p:cNvPr id="2266" name="Google Shape;2266;p63"/>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p>
            <a:r>
              <a:rPr lang="en-US" dirty="0" smtClean="0"/>
              <a:t>baraaibramelhem@gmail.com</a:t>
            </a:r>
            <a:endParaRPr dirty="0"/>
          </a:p>
          <a:p>
            <a:pPr marL="0" lvl="0" indent="0" algn="ctr" rtl="0">
              <a:spcBef>
                <a:spcPts val="0"/>
              </a:spcBef>
              <a:spcAft>
                <a:spcPts val="0"/>
              </a:spcAft>
              <a:buNone/>
            </a:pPr>
            <a:r>
              <a:rPr lang="en-US" dirty="0" smtClean="0"/>
              <a:t>+962772559564</a:t>
            </a:r>
            <a:endParaRPr dirty="0"/>
          </a:p>
          <a:p>
            <a:pPr marL="0" lvl="0" indent="0" algn="ctr" rtl="0">
              <a:spcBef>
                <a:spcPts val="0"/>
              </a:spcBef>
              <a:spcAft>
                <a:spcPts val="0"/>
              </a:spcAft>
              <a:buNone/>
            </a:pPr>
            <a:r>
              <a:rPr lang="en" dirty="0" smtClean="0">
                <a:hlinkClick r:id="rId4"/>
              </a:rPr>
              <a:t>linkedin</a:t>
            </a:r>
            <a:endParaRPr dirty="0"/>
          </a:p>
        </p:txBody>
      </p:sp>
      <p:grpSp>
        <p:nvGrpSpPr>
          <p:cNvPr id="2268" name="Google Shape;2268;p63"/>
          <p:cNvGrpSpPr/>
          <p:nvPr/>
        </p:nvGrpSpPr>
        <p:grpSpPr>
          <a:xfrm>
            <a:off x="4398878" y="3114313"/>
            <a:ext cx="346056" cy="345674"/>
            <a:chOff x="3303268" y="3817349"/>
            <a:chExt cx="346056" cy="345674"/>
          </a:xfrm>
        </p:grpSpPr>
        <p:sp>
          <p:nvSpPr>
            <p:cNvPr id="2269" name="Google Shape;2269;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63">
            <a:hlinkClick r:id="rId5"/>
          </p:cNvPr>
          <p:cNvSpPr/>
          <p:nvPr/>
        </p:nvSpPr>
        <p:spPr>
          <a:xfrm rot="5400000">
            <a:off x="3636612" y="30201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3771720" y="3114122"/>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a:hlinkClick r:id="rId4"/>
          </p:cNvPr>
          <p:cNvSpPr/>
          <p:nvPr/>
        </p:nvSpPr>
        <p:spPr>
          <a:xfrm rot="5400000">
            <a:off x="4891487" y="30201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6" name="Google Shape;2276;p63"/>
          <p:cNvGrpSpPr/>
          <p:nvPr/>
        </p:nvGrpSpPr>
        <p:grpSpPr>
          <a:xfrm>
            <a:off x="5026419" y="3114313"/>
            <a:ext cx="346056" cy="345674"/>
            <a:chOff x="3752358" y="3817349"/>
            <a:chExt cx="346056" cy="345674"/>
          </a:xfrm>
        </p:grpSpPr>
        <p:sp>
          <p:nvSpPr>
            <p:cNvPr id="2277" name="Google Shape;2277;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1" name="Google Shape;2281;p63"/>
          <p:cNvPicPr preferRelativeResize="0"/>
          <p:nvPr/>
        </p:nvPicPr>
        <p:blipFill rotWithShape="1">
          <a:blip r:embed="rId6">
            <a:alphaModFix/>
          </a:blip>
          <a:srcRect l="24331" t="5721" r="23342" b="4591"/>
          <a:stretch/>
        </p:blipFill>
        <p:spPr>
          <a:xfrm rot="2268302">
            <a:off x="204037" y="2189887"/>
            <a:ext cx="1857374" cy="1790699"/>
          </a:xfrm>
          <a:prstGeom prst="rect">
            <a:avLst/>
          </a:prstGeom>
          <a:noFill/>
          <a:ln>
            <a:noFill/>
          </a:ln>
        </p:spPr>
      </p:pic>
      <p:pic>
        <p:nvPicPr>
          <p:cNvPr id="2282" name="Google Shape;2282;p63"/>
          <p:cNvPicPr preferRelativeResize="0"/>
          <p:nvPr/>
        </p:nvPicPr>
        <p:blipFill rotWithShape="1">
          <a:blip r:embed="rId7">
            <a:alphaModFix/>
          </a:blip>
          <a:srcRect l="18647" t="7960" r="8852" b="8336"/>
          <a:stretch/>
        </p:blipFill>
        <p:spPr>
          <a:xfrm rot="-1406513">
            <a:off x="1099310" y="551250"/>
            <a:ext cx="1175233" cy="763227"/>
          </a:xfrm>
          <a:prstGeom prst="rect">
            <a:avLst/>
          </a:prstGeom>
          <a:noFill/>
          <a:ln>
            <a:noFill/>
          </a:ln>
        </p:spPr>
      </p:pic>
      <p:pic>
        <p:nvPicPr>
          <p:cNvPr id="2283" name="Google Shape;2283;p63"/>
          <p:cNvPicPr preferRelativeResize="0"/>
          <p:nvPr/>
        </p:nvPicPr>
        <p:blipFill rotWithShape="1">
          <a:blip r:embed="rId8">
            <a:alphaModFix/>
          </a:blip>
          <a:srcRect l="25537" t="7152" r="23467" b="5838"/>
          <a:stretch/>
        </p:blipFill>
        <p:spPr>
          <a:xfrm>
            <a:off x="6925599" y="755225"/>
            <a:ext cx="1920000" cy="1842726"/>
          </a:xfrm>
          <a:prstGeom prst="rect">
            <a:avLst/>
          </a:prstGeom>
          <a:noFill/>
          <a:ln>
            <a:noFill/>
          </a:ln>
        </p:spPr>
      </p:pic>
      <p:pic>
        <p:nvPicPr>
          <p:cNvPr id="2284" name="Google Shape;2284;p63"/>
          <p:cNvPicPr preferRelativeResize="0"/>
          <p:nvPr/>
        </p:nvPicPr>
        <p:blipFill rotWithShape="1">
          <a:blip r:embed="rId9">
            <a:alphaModFix/>
          </a:blip>
          <a:srcRect l="15236" r="10474"/>
          <a:stretch/>
        </p:blipFill>
        <p:spPr>
          <a:xfrm rot="1220421">
            <a:off x="6684874" y="2035009"/>
            <a:ext cx="1552575" cy="1390851"/>
          </a:xfrm>
          <a:prstGeom prst="rect">
            <a:avLst/>
          </a:prstGeom>
          <a:noFill/>
          <a:ln>
            <a:noFill/>
          </a:ln>
        </p:spPr>
      </p:pic>
      <p:pic>
        <p:nvPicPr>
          <p:cNvPr id="2285" name="Google Shape;2285;p63"/>
          <p:cNvPicPr preferRelativeResize="0"/>
          <p:nvPr/>
        </p:nvPicPr>
        <p:blipFill rotWithShape="1">
          <a:blip r:embed="rId10">
            <a:alphaModFix/>
          </a:blip>
          <a:srcRect l="22009" r="18455"/>
          <a:stretch/>
        </p:blipFill>
        <p:spPr>
          <a:xfrm rot="-1592621">
            <a:off x="1473480" y="2658333"/>
            <a:ext cx="903663" cy="853812"/>
          </a:xfrm>
          <a:prstGeom prst="rect">
            <a:avLst/>
          </a:prstGeom>
          <a:noFill/>
          <a:ln>
            <a:noFill/>
          </a:ln>
        </p:spPr>
      </p:pic>
    </p:spTree>
    <p:extLst>
      <p:ext uri="{BB962C8B-B14F-4D97-AF65-F5344CB8AC3E}">
        <p14:creationId xmlns:p14="http://schemas.microsoft.com/office/powerpoint/2010/main" val="345192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4" name="Title 3"/>
          <p:cNvSpPr>
            <a:spLocks noGrp="1"/>
          </p:cNvSpPr>
          <p:nvPr>
            <p:ph type="title"/>
          </p:nvPr>
        </p:nvSpPr>
        <p:spPr>
          <a:xfrm>
            <a:off x="508916" y="675608"/>
            <a:ext cx="3594000" cy="573776"/>
          </a:xfrm>
        </p:spPr>
        <p:txBody>
          <a:bodyPr/>
          <a:lstStyle/>
          <a:p>
            <a:r>
              <a:rPr lang="en-US" dirty="0" smtClean="0"/>
              <a:t>INTRODUCTION</a:t>
            </a:r>
            <a:endParaRPr lang="en-US" dirty="0"/>
          </a:p>
        </p:txBody>
      </p:sp>
      <p:sp>
        <p:nvSpPr>
          <p:cNvPr id="5" name="Subtitle 4"/>
          <p:cNvSpPr>
            <a:spLocks noGrp="1"/>
          </p:cNvSpPr>
          <p:nvPr>
            <p:ph type="subTitle" idx="1"/>
          </p:nvPr>
        </p:nvSpPr>
        <p:spPr>
          <a:xfrm>
            <a:off x="534502" y="1242700"/>
            <a:ext cx="4970605" cy="3642034"/>
          </a:xfrm>
        </p:spPr>
        <p:txBody>
          <a:bodyPr/>
          <a:lstStyle/>
          <a:p>
            <a:r>
              <a:rPr lang="en-US" dirty="0"/>
              <a:t>Science is always advancing, with the current </a:t>
            </a:r>
            <a:r>
              <a:rPr lang="en-US" dirty="0" smtClean="0"/>
              <a:t>trend </a:t>
            </a:r>
          </a:p>
          <a:p>
            <a:r>
              <a:rPr lang="en-US" dirty="0" smtClean="0"/>
              <a:t>leaning </a:t>
            </a:r>
            <a:r>
              <a:rPr lang="en-US" dirty="0"/>
              <a:t>towards automating daily tasks and relying </a:t>
            </a:r>
            <a:endParaRPr lang="en-US" dirty="0" smtClean="0"/>
          </a:p>
          <a:p>
            <a:r>
              <a:rPr lang="en-US" dirty="0" smtClean="0"/>
              <a:t>more </a:t>
            </a:r>
            <a:r>
              <a:rPr lang="en-US" dirty="0"/>
              <a:t>on machines. While it's hard to imagine </a:t>
            </a:r>
            <a:endParaRPr lang="en-US" dirty="0" smtClean="0"/>
          </a:p>
          <a:p>
            <a:r>
              <a:rPr lang="en-US" dirty="0" smtClean="0"/>
              <a:t>completely </a:t>
            </a:r>
            <a:r>
              <a:rPr lang="en-US" dirty="0"/>
              <a:t>replacing human roles, there's a positive </a:t>
            </a:r>
            <a:endParaRPr lang="en-US" dirty="0" smtClean="0"/>
          </a:p>
          <a:p>
            <a:r>
              <a:rPr lang="en-US" dirty="0" smtClean="0"/>
              <a:t>movement </a:t>
            </a:r>
            <a:r>
              <a:rPr lang="en-US" dirty="0"/>
              <a:t>to elevate human competition against </a:t>
            </a:r>
            <a:endParaRPr lang="en-US" dirty="0" smtClean="0"/>
          </a:p>
          <a:p>
            <a:r>
              <a:rPr lang="en-US" dirty="0" smtClean="0"/>
              <a:t>machines</a:t>
            </a:r>
            <a:r>
              <a:rPr lang="en-US" dirty="0"/>
              <a:t>. In this project, we're focused on </a:t>
            </a:r>
            <a:endParaRPr lang="en-US" dirty="0" smtClean="0"/>
          </a:p>
          <a:p>
            <a:r>
              <a:rPr lang="en-US" dirty="0" smtClean="0"/>
              <a:t>developing </a:t>
            </a:r>
            <a:r>
              <a:rPr lang="en-US" dirty="0"/>
              <a:t>an artificial intelligence model that can </a:t>
            </a:r>
            <a:endParaRPr lang="en-US" dirty="0" smtClean="0"/>
          </a:p>
          <a:p>
            <a:r>
              <a:rPr lang="en-US" dirty="0" smtClean="0"/>
              <a:t>identify </a:t>
            </a:r>
            <a:r>
              <a:rPr lang="en-US" dirty="0"/>
              <a:t>topics from text within images and </a:t>
            </a:r>
            <a:endParaRPr lang="en-US" dirty="0" smtClean="0"/>
          </a:p>
          <a:p>
            <a:r>
              <a:rPr lang="en-US" dirty="0" smtClean="0"/>
              <a:t>categorize </a:t>
            </a:r>
            <a:r>
              <a:rPr lang="en-US" dirty="0"/>
              <a:t>them based </a:t>
            </a:r>
            <a:endParaRPr lang="en-US" dirty="0" smtClean="0"/>
          </a:p>
          <a:p>
            <a:r>
              <a:rPr lang="en-US" dirty="0" smtClean="0"/>
              <a:t>on </a:t>
            </a:r>
            <a:r>
              <a:rPr lang="en-US" dirty="0"/>
              <a:t>content.</a:t>
            </a:r>
          </a:p>
          <a:p>
            <a:r>
              <a:rPr lang="en-US" dirty="0" smtClean="0"/>
              <a:t>It's </a:t>
            </a:r>
            <a:r>
              <a:rPr lang="en-US" dirty="0"/>
              <a:t>important to note that the project might have </a:t>
            </a:r>
            <a:endParaRPr lang="en-US" dirty="0" smtClean="0"/>
          </a:p>
          <a:p>
            <a:r>
              <a:rPr lang="en-US" dirty="0" smtClean="0"/>
              <a:t>some </a:t>
            </a:r>
            <a:r>
              <a:rPr lang="en-US" dirty="0"/>
              <a:t>issues, and the model's accuracy might not </a:t>
            </a:r>
            <a:endParaRPr lang="en-US" dirty="0" smtClean="0"/>
          </a:p>
          <a:p>
            <a:r>
              <a:rPr lang="en-US" dirty="0" smtClean="0"/>
              <a:t>be </a:t>
            </a:r>
            <a:r>
              <a:rPr lang="en-US" dirty="0"/>
              <a:t>perfect right now. </a:t>
            </a:r>
          </a:p>
        </p:txBody>
      </p:sp>
      <p:pic>
        <p:nvPicPr>
          <p:cNvPr id="14" name="Google Shape;3145;p70"/>
          <p:cNvPicPr preferRelativeResize="0">
            <a:picLocks noGrp="1"/>
          </p:cNvPicPr>
          <p:nvPr>
            <p:ph type="pic" idx="2"/>
          </p:nvPr>
        </p:nvPicPr>
        <p:blipFill rotWithShape="1">
          <a:blip r:embed="rId8">
            <a:alphaModFix/>
          </a:blip>
          <a:srcRect l="1793" r="1793"/>
          <a:stretch/>
        </p:blipFill>
        <p:spPr>
          <a:xfrm>
            <a:off x="5448299" y="778125"/>
            <a:ext cx="2807475" cy="2917575"/>
          </a:xfrm>
          <a:prstGeom prst="rect">
            <a:avLst/>
          </a:prstGeom>
          <a:noFill/>
          <a:ln>
            <a:noFill/>
          </a:ln>
        </p:spPr>
      </p:pic>
    </p:spTree>
    <p:extLst>
      <p:ext uri="{BB962C8B-B14F-4D97-AF65-F5344CB8AC3E}">
        <p14:creationId xmlns:p14="http://schemas.microsoft.com/office/powerpoint/2010/main" val="1976020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5" name="Subtitle 4"/>
          <p:cNvSpPr>
            <a:spLocks noGrp="1"/>
          </p:cNvSpPr>
          <p:nvPr>
            <p:ph type="subTitle" idx="1"/>
          </p:nvPr>
        </p:nvSpPr>
        <p:spPr>
          <a:xfrm>
            <a:off x="534502" y="1242700"/>
            <a:ext cx="4970605" cy="3642034"/>
          </a:xfrm>
        </p:spPr>
        <p:txBody>
          <a:bodyPr/>
          <a:lstStyle/>
          <a:p>
            <a:r>
              <a:rPr lang="en-US" dirty="0"/>
              <a:t>However, from these challenges and opportunities, </a:t>
            </a:r>
          </a:p>
          <a:p>
            <a:r>
              <a:rPr lang="en-US" dirty="0"/>
              <a:t>new ideas can emerge. The development journey </a:t>
            </a:r>
          </a:p>
          <a:p>
            <a:r>
              <a:rPr lang="en-US" dirty="0"/>
              <a:t>encourages growth and creativity. In this evolving </a:t>
            </a:r>
          </a:p>
          <a:p>
            <a:r>
              <a:rPr lang="en-US" dirty="0"/>
              <a:t>landscape, there's also room to enhance the model </a:t>
            </a:r>
          </a:p>
          <a:p>
            <a:r>
              <a:rPr lang="en-US" dirty="0"/>
              <a:t>to distinguish more categories. Moreover, we can </a:t>
            </a:r>
          </a:p>
          <a:p>
            <a:r>
              <a:rPr lang="en-US" dirty="0"/>
              <a:t>explore models that predict topic details and link </a:t>
            </a:r>
          </a:p>
          <a:p>
            <a:r>
              <a:rPr lang="en-US" dirty="0"/>
              <a:t>them to real-world problems.</a:t>
            </a:r>
          </a:p>
          <a:p>
            <a:r>
              <a:rPr lang="en-US" dirty="0"/>
              <a:t>I hope the model meets your expectations, and I </a:t>
            </a:r>
          </a:p>
          <a:p>
            <a:r>
              <a:rPr lang="en-US" dirty="0"/>
              <a:t>look forward to your feedback after reviewing it. </a:t>
            </a:r>
          </a:p>
          <a:p>
            <a:r>
              <a:rPr lang="en-US" dirty="0"/>
              <a:t>Thank you.</a:t>
            </a:r>
          </a:p>
          <a:p>
            <a:endParaRPr lang="en-US" dirty="0"/>
          </a:p>
        </p:txBody>
      </p:sp>
      <p:pic>
        <p:nvPicPr>
          <p:cNvPr id="14" name="Google Shape;3145;p70"/>
          <p:cNvPicPr preferRelativeResize="0">
            <a:picLocks noGrp="1"/>
          </p:cNvPicPr>
          <p:nvPr>
            <p:ph type="pic" idx="2"/>
          </p:nvPr>
        </p:nvPicPr>
        <p:blipFill rotWithShape="1">
          <a:blip r:embed="rId8">
            <a:alphaModFix/>
          </a:blip>
          <a:srcRect l="1793" r="1793"/>
          <a:stretch/>
        </p:blipFill>
        <p:spPr>
          <a:xfrm>
            <a:off x="5448299" y="778125"/>
            <a:ext cx="2807475" cy="2917575"/>
          </a:xfrm>
          <a:prstGeom prst="rect">
            <a:avLst/>
          </a:prstGeom>
          <a:noFill/>
          <a:ln>
            <a:noFill/>
          </a:ln>
        </p:spPr>
      </p:pic>
    </p:spTree>
    <p:extLst>
      <p:ext uri="{BB962C8B-B14F-4D97-AF65-F5344CB8AC3E}">
        <p14:creationId xmlns:p14="http://schemas.microsoft.com/office/powerpoint/2010/main" val="126526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42"/>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p>
            <a:pPr lvl="0"/>
            <a:r>
              <a:rPr lang="en" dirty="0" smtClean="0"/>
              <a:t>—</a:t>
            </a:r>
            <a:r>
              <a:rPr lang="en-US" dirty="0"/>
              <a:t>Nelson Mandela</a:t>
            </a:r>
            <a:endParaRPr dirty="0"/>
          </a:p>
        </p:txBody>
      </p:sp>
      <p:sp>
        <p:nvSpPr>
          <p:cNvPr id="1425" name="Google Shape;1425;p42"/>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p>
            <a:pPr marL="0" lvl="0" indent="0"/>
            <a:r>
              <a:rPr lang="en" dirty="0" smtClean="0"/>
              <a:t>“</a:t>
            </a:r>
            <a:r>
              <a:rPr lang="en-US" dirty="0"/>
              <a:t>Do not judge me by my successes; judge me by how many times I fell down and got back up again.</a:t>
            </a:r>
            <a:endParaRPr dirty="0"/>
          </a:p>
        </p:txBody>
      </p:sp>
      <p:pic>
        <p:nvPicPr>
          <p:cNvPr id="1426" name="Google Shape;1426;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7" name="Google Shape;1427;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pic>
        <p:nvPicPr>
          <p:cNvPr id="1434" name="Google Shape;1434;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r>
              <a:rPr lang="en-US" sz="4400" dirty="0">
                <a:uFill>
                  <a:noFill/>
                </a:uFill>
              </a:rPr>
              <a:t>IMPORTANCE</a:t>
            </a:r>
            <a:endParaRPr lang="en-US" sz="4400" dirty="0"/>
          </a:p>
        </p:txBody>
      </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532499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
        <p:nvSpPr>
          <p:cNvPr id="4" name="Title 3"/>
          <p:cNvSpPr>
            <a:spLocks noGrp="1"/>
          </p:cNvSpPr>
          <p:nvPr>
            <p:ph type="title"/>
          </p:nvPr>
        </p:nvSpPr>
        <p:spPr>
          <a:xfrm>
            <a:off x="720000" y="539500"/>
            <a:ext cx="7710900" cy="1187700"/>
          </a:xfrm>
        </p:spPr>
        <p:txBody>
          <a:bodyPr/>
          <a:lstStyle/>
          <a:p>
            <a:r>
              <a:rPr lang="en-US" dirty="0" smtClean="0"/>
              <a:t>IMPORTANCE OF USING AI IN TEXT CLASSIFICATION</a:t>
            </a:r>
            <a:endParaRPr lang="en-US" dirty="0"/>
          </a:p>
        </p:txBody>
      </p:sp>
      <p:sp>
        <p:nvSpPr>
          <p:cNvPr id="5" name="Subtitle 4"/>
          <p:cNvSpPr>
            <a:spLocks noGrp="1"/>
          </p:cNvSpPr>
          <p:nvPr>
            <p:ph type="subTitle" idx="1"/>
          </p:nvPr>
        </p:nvSpPr>
        <p:spPr>
          <a:xfrm>
            <a:off x="235931" y="1893998"/>
            <a:ext cx="6162400" cy="2720884"/>
          </a:xfrm>
        </p:spPr>
        <p:txBody>
          <a:bodyPr/>
          <a:lstStyle/>
          <a:p>
            <a:r>
              <a:rPr lang="en-US" b="1" dirty="0"/>
              <a:t>Scalability and Efficiency</a:t>
            </a:r>
            <a:r>
              <a:rPr lang="en-US" dirty="0"/>
              <a:t>: Instead of slow and error-prone manual sorting, machine learning can quickly and cost-effectively analyze large amounts of text like surveys, comments, and emails</a:t>
            </a:r>
            <a:r>
              <a:rPr lang="en-US" dirty="0" smtClean="0"/>
              <a:t>.</a:t>
            </a:r>
          </a:p>
          <a:p>
            <a:r>
              <a:rPr lang="en-US" b="1" dirty="0"/>
              <a:t>Reliable Consistency</a:t>
            </a:r>
            <a:r>
              <a:rPr lang="en-US" dirty="0"/>
              <a:t>: Unlike humans who can introduce errors due to distractions, fatigue, and biases, machine learning maintains uniform standards for classifying text. A </a:t>
            </a:r>
            <a:r>
              <a:rPr lang="en-US" dirty="0" smtClean="0"/>
              <a:t>well-trained </a:t>
            </a:r>
            <a:r>
              <a:rPr lang="en-US" dirty="0"/>
              <a:t>model </a:t>
            </a:r>
            <a:r>
              <a:rPr lang="en-US" dirty="0" smtClean="0"/>
              <a:t>consistently </a:t>
            </a:r>
            <a:r>
              <a:rPr lang="en-US" dirty="0"/>
              <a:t>provides accurate results.</a:t>
            </a:r>
          </a:p>
        </p:txBody>
      </p:sp>
    </p:spTree>
    <p:extLst>
      <p:ext uri="{BB962C8B-B14F-4D97-AF65-F5344CB8AC3E}">
        <p14:creationId xmlns:p14="http://schemas.microsoft.com/office/powerpoint/2010/main" val="37351711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5" name="Google Shape;1425;p42"/>
          <p:cNvSpPr txBox="1">
            <a:spLocks noGrp="1"/>
          </p:cNvSpPr>
          <p:nvPr>
            <p:ph type="subTitle" idx="1"/>
          </p:nvPr>
        </p:nvSpPr>
        <p:spPr>
          <a:xfrm>
            <a:off x="3212919" y="333279"/>
            <a:ext cx="5427737" cy="3942959"/>
          </a:xfrm>
          <a:prstGeom prst="rect">
            <a:avLst/>
          </a:prstGeom>
        </p:spPr>
        <p:txBody>
          <a:bodyPr spcFirstLastPara="1" wrap="square" lIns="91425" tIns="91425" rIns="91425" bIns="91425" anchor="b" anchorCtr="0">
            <a:noAutofit/>
          </a:bodyPr>
          <a:lstStyle/>
          <a:p>
            <a:pPr algn="l"/>
            <a:r>
              <a:rPr lang="en-US" sz="2400" dirty="0"/>
              <a:t/>
            </a:r>
            <a:br>
              <a:rPr lang="en-US" sz="2400" dirty="0"/>
            </a:br>
            <a:endParaRPr lang="ar-JO" sz="2400" dirty="0" smtClean="0"/>
          </a:p>
          <a:p>
            <a:pPr algn="l"/>
            <a:r>
              <a:rPr lang="en-US" sz="2400" dirty="0" smtClean="0"/>
              <a:t>In </a:t>
            </a:r>
            <a:r>
              <a:rPr lang="en-US" sz="2400" dirty="0"/>
              <a:t>general, artificial intelligence </a:t>
            </a:r>
            <a:endParaRPr lang="ar-JO" sz="2400" dirty="0" smtClean="0"/>
          </a:p>
          <a:p>
            <a:pPr algn="l"/>
            <a:r>
              <a:rPr lang="en-US" sz="2400" dirty="0" smtClean="0"/>
              <a:t>saves </a:t>
            </a:r>
            <a:r>
              <a:rPr lang="en-US" sz="2400" dirty="0"/>
              <a:t>companies a lot of effort, </a:t>
            </a:r>
            <a:endParaRPr lang="ar-JO" sz="2400" dirty="0" smtClean="0"/>
          </a:p>
          <a:p>
            <a:pPr algn="l"/>
            <a:r>
              <a:rPr lang="en-US" sz="2400" dirty="0" smtClean="0"/>
              <a:t>money</a:t>
            </a:r>
            <a:r>
              <a:rPr lang="en-US" sz="2400" dirty="0"/>
              <a:t>, and time in text </a:t>
            </a:r>
            <a:endParaRPr lang="ar-JO" sz="2400" dirty="0" smtClean="0"/>
          </a:p>
          <a:p>
            <a:pPr algn="l"/>
            <a:r>
              <a:rPr lang="en-US" sz="2400" dirty="0" smtClean="0"/>
              <a:t>classification</a:t>
            </a:r>
            <a:r>
              <a:rPr lang="en-US" sz="2400" dirty="0"/>
              <a:t>, with higher </a:t>
            </a:r>
            <a:endParaRPr lang="ar-JO" sz="2400" dirty="0" smtClean="0"/>
          </a:p>
          <a:p>
            <a:pPr algn="l"/>
            <a:r>
              <a:rPr lang="en-US" sz="2400" dirty="0" smtClean="0"/>
              <a:t>efficiency </a:t>
            </a:r>
            <a:r>
              <a:rPr lang="en-US" sz="2400" dirty="0"/>
              <a:t>than humans who are </a:t>
            </a:r>
            <a:endParaRPr lang="ar-JO" sz="2400" dirty="0" smtClean="0"/>
          </a:p>
          <a:p>
            <a:pPr algn="l"/>
            <a:r>
              <a:rPr lang="en-US" sz="2400" dirty="0" smtClean="0"/>
              <a:t>susceptible </a:t>
            </a:r>
            <a:r>
              <a:rPr lang="en-US" sz="2400" dirty="0"/>
              <a:t>to various </a:t>
            </a:r>
            <a:endParaRPr lang="ar-JO" sz="2400" dirty="0" smtClean="0"/>
          </a:p>
          <a:p>
            <a:pPr algn="l"/>
            <a:r>
              <a:rPr lang="en-US" sz="2400" dirty="0" smtClean="0"/>
              <a:t>distractions</a:t>
            </a:r>
            <a:r>
              <a:rPr lang="en-US" sz="2400" dirty="0"/>
              <a:t>, work interruptions, </a:t>
            </a:r>
            <a:endParaRPr lang="ar-JO" sz="2400" dirty="0" smtClean="0"/>
          </a:p>
          <a:p>
            <a:pPr algn="l"/>
            <a:r>
              <a:rPr lang="en-US" sz="2400" dirty="0" smtClean="0"/>
              <a:t>faults</a:t>
            </a:r>
            <a:r>
              <a:rPr lang="en-US" sz="2400" dirty="0"/>
              <a:t>, and other issues.</a:t>
            </a:r>
          </a:p>
        </p:txBody>
      </p:sp>
      <p:pic>
        <p:nvPicPr>
          <p:cNvPr id="1426" name="Google Shape;1426;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7" name="Google Shape;1427;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pic>
        <p:nvPicPr>
          <p:cNvPr id="1434" name="Google Shape;1434;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spTree>
    <p:extLst>
      <p:ext uri="{BB962C8B-B14F-4D97-AF65-F5344CB8AC3E}">
        <p14:creationId xmlns:p14="http://schemas.microsoft.com/office/powerpoint/2010/main" val="1747789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1289</Words>
  <Application>Microsoft Office PowerPoint</Application>
  <PresentationFormat>On-screen Show (16:9)</PresentationFormat>
  <Paragraphs>184</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Bebas Neue</vt:lpstr>
      <vt:lpstr>Nunito Light</vt:lpstr>
      <vt:lpstr>Anaheim</vt:lpstr>
      <vt:lpstr>Arial</vt:lpstr>
      <vt:lpstr>Montserrat Black</vt:lpstr>
      <vt:lpstr>Montserrat Light</vt:lpstr>
      <vt:lpstr>Montserrat</vt:lpstr>
      <vt:lpstr>Artificial Intelligence (AI) Technology Consulting by Slidesgo</vt:lpstr>
      <vt:lpstr>PICTURES TOPIC CLASSIFICATION (DL)</vt:lpstr>
      <vt:lpstr>TABLE OF CONTENTS</vt:lpstr>
      <vt:lpstr>01</vt:lpstr>
      <vt:lpstr>INTRODUCTION</vt:lpstr>
      <vt:lpstr>PowerPoint Presentation</vt:lpstr>
      <vt:lpstr>—Nelson Mandela</vt:lpstr>
      <vt:lpstr>02</vt:lpstr>
      <vt:lpstr>IMPORTANCE OF USING AI IN TEXT CLASSIFICATION</vt:lpstr>
      <vt:lpstr>PowerPoint Presentation</vt:lpstr>
      <vt:lpstr>03</vt:lpstr>
      <vt:lpstr>LIBRARIES USED</vt:lpstr>
      <vt:lpstr> </vt:lpstr>
      <vt:lpstr> </vt:lpstr>
      <vt:lpstr>04</vt:lpstr>
      <vt:lpstr>DATA</vt:lpstr>
      <vt:lpstr>DATA PROCESSING</vt:lpstr>
      <vt:lpstr>05</vt:lpstr>
      <vt:lpstr>NLP PIPELINE</vt:lpstr>
      <vt:lpstr>06</vt:lpstr>
      <vt:lpstr>MODEL</vt:lpstr>
      <vt:lpstr>MODEL</vt:lpstr>
      <vt:lpstr>MODEL</vt:lpstr>
      <vt:lpstr>PowerPoint Presentation</vt:lpstr>
      <vt:lpstr>PowerPoint Presentation</vt:lpstr>
      <vt:lpstr>MODEL Experiment</vt:lpstr>
      <vt:lpstr>MODEL Experiment</vt:lpstr>
      <vt:lpstr>PowerPoint Presentation</vt:lpstr>
      <vt:lpstr>MODEL Experiment</vt:lpstr>
      <vt:lpstr>Evolutionary Vision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PICTURES TOPIC CLASSIFICATION (DL)</dc:title>
  <cp:lastModifiedBy>User</cp:lastModifiedBy>
  <cp:revision>42</cp:revision>
  <dcterms:modified xsi:type="dcterms:W3CDTF">2023-08-16T12:01:52Z</dcterms:modified>
</cp:coreProperties>
</file>